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sldIdLst>
    <p:sldId id="256" r:id="rId2"/>
    <p:sldId id="257" r:id="rId3"/>
    <p:sldId id="258" r:id="rId4"/>
    <p:sldId id="260" r:id="rId5"/>
    <p:sldId id="259" r:id="rId6"/>
    <p:sldId id="272" r:id="rId7"/>
    <p:sldId id="270" r:id="rId8"/>
    <p:sldId id="276" r:id="rId9"/>
    <p:sldId id="278" r:id="rId10"/>
    <p:sldId id="279" r:id="rId11"/>
    <p:sldId id="273" r:id="rId12"/>
    <p:sldId id="263" r:id="rId13"/>
    <p:sldId id="264" r:id="rId14"/>
    <p:sldId id="271" r:id="rId15"/>
    <p:sldId id="280" r:id="rId16"/>
    <p:sldId id="265" r:id="rId17"/>
    <p:sldId id="268" r:id="rId18"/>
    <p:sldId id="281" r:id="rId19"/>
    <p:sldId id="261"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14"/>
    <p:restoredTop sz="91340"/>
  </p:normalViewPr>
  <p:slideViewPr>
    <p:cSldViewPr snapToGrid="0" snapToObjects="1">
      <p:cViewPr>
        <p:scale>
          <a:sx n="96" d="100"/>
          <a:sy n="96" d="100"/>
        </p:scale>
        <p:origin x="440"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941B68-7EFE-405C-A552-D9B17A06CBA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823F46F-1176-4FB5-B7AE-819A3CADEF88}">
      <dgm:prSet/>
      <dgm:spPr/>
      <dgm:t>
        <a:bodyPr/>
        <a:lstStyle/>
        <a:p>
          <a:r>
            <a:rPr lang="en-US" b="1" i="1" dirty="0"/>
            <a:t>“</a:t>
          </a:r>
          <a:r>
            <a:rPr lang="en-US" b="1" i="1" dirty="0">
              <a:effectLst/>
            </a:rPr>
            <a:t>UAL is a community of 5000 staff, 25,000 students and 250,000 alumni: our collective creative endeavor can and must make the world a better place. From imagination to practical innovations: creativity is the driving force behind the change we need to improve the long-term wellbeing of all people and the planet.”</a:t>
          </a:r>
          <a:endParaRPr lang="en-US" dirty="0"/>
        </a:p>
      </dgm:t>
    </dgm:pt>
    <dgm:pt modelId="{0F092BFA-66A1-4FF5-A94F-A3AA5F75DE05}" type="parTrans" cxnId="{ED42F467-F1C9-4DA1-9811-5D40713000D5}">
      <dgm:prSet/>
      <dgm:spPr/>
      <dgm:t>
        <a:bodyPr/>
        <a:lstStyle/>
        <a:p>
          <a:endParaRPr lang="en-US"/>
        </a:p>
      </dgm:t>
    </dgm:pt>
    <dgm:pt modelId="{0C81AFF2-EB19-4491-A8A6-B052DBEB7915}" type="sibTrans" cxnId="{ED42F467-F1C9-4DA1-9811-5D40713000D5}">
      <dgm:prSet/>
      <dgm:spPr/>
      <dgm:t>
        <a:bodyPr/>
        <a:lstStyle/>
        <a:p>
          <a:endParaRPr lang="en-US"/>
        </a:p>
      </dgm:t>
    </dgm:pt>
    <dgm:pt modelId="{60881E14-ACDB-475B-B133-FBE9881C18CD}">
      <dgm:prSet/>
      <dgm:spPr/>
      <dgm:t>
        <a:bodyPr/>
        <a:lstStyle/>
        <a:p>
          <a:r>
            <a:rPr lang="en-US" b="1" i="1" dirty="0"/>
            <a:t>Social Justice: “In our work towards social justice, we acknowledge structural oppression and aim to reduce its impact on staff and students in higher education. Key principles of belonging through the praxis of compassion are offered here. We define key terms and myth-bust some common misconceptions. We make the case for why compassion and belonging should be central to our practices and policies in higher education.”</a:t>
          </a:r>
          <a:endParaRPr lang="en-US" dirty="0"/>
        </a:p>
      </dgm:t>
    </dgm:pt>
    <dgm:pt modelId="{E8A9BDB7-4724-4174-AECB-6B5156785819}" type="parTrans" cxnId="{5BBDDD21-B523-4FA6-8C04-6097D6D2F213}">
      <dgm:prSet/>
      <dgm:spPr/>
      <dgm:t>
        <a:bodyPr/>
        <a:lstStyle/>
        <a:p>
          <a:endParaRPr lang="en-US"/>
        </a:p>
      </dgm:t>
    </dgm:pt>
    <dgm:pt modelId="{8DB24872-BBC8-4C45-95D5-462F19280AF0}" type="sibTrans" cxnId="{5BBDDD21-B523-4FA6-8C04-6097D6D2F213}">
      <dgm:prSet/>
      <dgm:spPr/>
      <dgm:t>
        <a:bodyPr/>
        <a:lstStyle/>
        <a:p>
          <a:endParaRPr lang="en-US"/>
        </a:p>
      </dgm:t>
    </dgm:pt>
    <dgm:pt modelId="{E7C47572-E8F4-49CB-9A37-DCEC2DA057D3}">
      <dgm:prSet/>
      <dgm:spPr/>
      <dgm:t>
        <a:bodyPr/>
        <a:lstStyle/>
        <a:p>
          <a:r>
            <a:rPr lang="en-US" b="1" i="1" dirty="0"/>
            <a:t>Teaching: “We advocate slowing down and making space to share our humanity and emotional connectedness with and between students in our teaching. Rather than trying to do more, we can try to do things differently. Fostering belonging isn’t about providing extra support or additional interventions. As Prof. Terrell Strayhorn highlights, what is needed is a focus on how our interactions and teaching approaches can help students feel that they matter. We view this as an embodied practice where we enact personally meaningful expressions of care, community and connection.”</a:t>
          </a:r>
          <a:endParaRPr lang="en-US" dirty="0"/>
        </a:p>
      </dgm:t>
    </dgm:pt>
    <dgm:pt modelId="{0F1B36E7-8EE8-4EED-8FE9-ACBDE1D4DF1D}" type="parTrans" cxnId="{C96B56A6-3FFF-4C50-B1C9-A1D5F29B3B15}">
      <dgm:prSet/>
      <dgm:spPr/>
      <dgm:t>
        <a:bodyPr/>
        <a:lstStyle/>
        <a:p>
          <a:endParaRPr lang="en-US"/>
        </a:p>
      </dgm:t>
    </dgm:pt>
    <dgm:pt modelId="{A0AFAA6E-B34C-480A-9295-36278EC4647E}" type="sibTrans" cxnId="{C96B56A6-3FFF-4C50-B1C9-A1D5F29B3B15}">
      <dgm:prSet/>
      <dgm:spPr/>
      <dgm:t>
        <a:bodyPr/>
        <a:lstStyle/>
        <a:p>
          <a:endParaRPr lang="en-US"/>
        </a:p>
      </dgm:t>
    </dgm:pt>
    <dgm:pt modelId="{58298241-828E-1547-BFB3-A9C996314C5D}">
      <dgm:prSet/>
      <dgm:spPr/>
      <dgm:t>
        <a:bodyPr/>
        <a:lstStyle/>
        <a:p>
          <a:r>
            <a:rPr lang="en-US" b="1" i="1" dirty="0">
              <a:effectLst/>
            </a:rPr>
            <a:t>“UAL nurtures and shares the creativity the world needs to: Build equitable prosperity and wellbeing for all people.”</a:t>
          </a:r>
        </a:p>
      </dgm:t>
    </dgm:pt>
    <dgm:pt modelId="{23850D1B-FB30-8A47-8D4F-F980EA4EAE85}" type="parTrans" cxnId="{6FB6D597-B90D-644A-83A1-CE3AC831B612}">
      <dgm:prSet/>
      <dgm:spPr/>
      <dgm:t>
        <a:bodyPr/>
        <a:lstStyle/>
        <a:p>
          <a:endParaRPr lang="en-GB"/>
        </a:p>
      </dgm:t>
    </dgm:pt>
    <dgm:pt modelId="{628457C8-0CEF-9645-BEB1-4583E8BC43EB}" type="sibTrans" cxnId="{6FB6D597-B90D-644A-83A1-CE3AC831B612}">
      <dgm:prSet/>
      <dgm:spPr/>
      <dgm:t>
        <a:bodyPr/>
        <a:lstStyle/>
        <a:p>
          <a:endParaRPr lang="en-GB"/>
        </a:p>
      </dgm:t>
    </dgm:pt>
    <dgm:pt modelId="{BFDF9D5C-7BD1-5548-B55A-3C250B62BBC4}">
      <dgm:prSet/>
      <dgm:spPr/>
      <dgm:t>
        <a:bodyPr/>
        <a:lstStyle/>
        <a:p>
          <a:r>
            <a:rPr lang="en-US" b="1" i="1"/>
            <a:t>Relationships</a:t>
          </a:r>
          <a:r>
            <a:rPr lang="en-US" b="1" i="1" dirty="0"/>
            <a:t>: ‘Belonging is social and relational built on human and nonhuman connection. We explore principles of trust, care, respect and self-compassion in developing nurturing educational relationships.’</a:t>
          </a:r>
          <a:endParaRPr lang="en-US" dirty="0"/>
        </a:p>
      </dgm:t>
    </dgm:pt>
    <dgm:pt modelId="{6429B1F4-3983-9F47-A7DE-7AD701586B97}" type="parTrans" cxnId="{9C3A1535-67E9-3F4D-BE0C-F7A1341BB3AB}">
      <dgm:prSet/>
      <dgm:spPr/>
      <dgm:t>
        <a:bodyPr/>
        <a:lstStyle/>
        <a:p>
          <a:endParaRPr lang="en-GB"/>
        </a:p>
      </dgm:t>
    </dgm:pt>
    <dgm:pt modelId="{462C7602-756A-FA4C-8693-0075AEA5EE6D}" type="sibTrans" cxnId="{9C3A1535-67E9-3F4D-BE0C-F7A1341BB3AB}">
      <dgm:prSet/>
      <dgm:spPr/>
      <dgm:t>
        <a:bodyPr/>
        <a:lstStyle/>
        <a:p>
          <a:endParaRPr lang="en-GB"/>
        </a:p>
      </dgm:t>
    </dgm:pt>
    <dgm:pt modelId="{98EDAB8C-FF90-2A47-93F3-52703DCF9FA9}" type="pres">
      <dgm:prSet presAssocID="{99941B68-7EFE-405C-A552-D9B17A06CBA3}" presName="vert0" presStyleCnt="0">
        <dgm:presLayoutVars>
          <dgm:dir/>
          <dgm:animOne val="branch"/>
          <dgm:animLvl val="lvl"/>
        </dgm:presLayoutVars>
      </dgm:prSet>
      <dgm:spPr/>
    </dgm:pt>
    <dgm:pt modelId="{B75DDEF1-AD8A-5E4D-BEB1-9623A96C5DED}" type="pres">
      <dgm:prSet presAssocID="{F823F46F-1176-4FB5-B7AE-819A3CADEF88}" presName="thickLine" presStyleLbl="alignNode1" presStyleIdx="0" presStyleCnt="5"/>
      <dgm:spPr/>
    </dgm:pt>
    <dgm:pt modelId="{A63F245D-8A40-6F45-B2F3-3B206CA3B566}" type="pres">
      <dgm:prSet presAssocID="{F823F46F-1176-4FB5-B7AE-819A3CADEF88}" presName="horz1" presStyleCnt="0"/>
      <dgm:spPr/>
    </dgm:pt>
    <dgm:pt modelId="{EFFE53F5-73F3-B546-8A16-1E0887180143}" type="pres">
      <dgm:prSet presAssocID="{F823F46F-1176-4FB5-B7AE-819A3CADEF88}" presName="tx1" presStyleLbl="revTx" presStyleIdx="0" presStyleCnt="5"/>
      <dgm:spPr/>
    </dgm:pt>
    <dgm:pt modelId="{448DAEDF-EB62-DC42-B917-8882FECE603B}" type="pres">
      <dgm:prSet presAssocID="{F823F46F-1176-4FB5-B7AE-819A3CADEF88}" presName="vert1" presStyleCnt="0"/>
      <dgm:spPr/>
    </dgm:pt>
    <dgm:pt modelId="{A9044BA4-59CC-E44A-9C67-FD484DE5F2C4}" type="pres">
      <dgm:prSet presAssocID="{58298241-828E-1547-BFB3-A9C996314C5D}" presName="thickLine" presStyleLbl="alignNode1" presStyleIdx="1" presStyleCnt="5"/>
      <dgm:spPr/>
    </dgm:pt>
    <dgm:pt modelId="{372500DE-077A-2E48-B691-6E6AAEC84A08}" type="pres">
      <dgm:prSet presAssocID="{58298241-828E-1547-BFB3-A9C996314C5D}" presName="horz1" presStyleCnt="0"/>
      <dgm:spPr/>
    </dgm:pt>
    <dgm:pt modelId="{EEB49EB1-410F-6945-B709-BCBAA7351916}" type="pres">
      <dgm:prSet presAssocID="{58298241-828E-1547-BFB3-A9C996314C5D}" presName="tx1" presStyleLbl="revTx" presStyleIdx="1" presStyleCnt="5"/>
      <dgm:spPr/>
    </dgm:pt>
    <dgm:pt modelId="{A108D2D7-FD8E-764F-BB0F-7BE5354E089F}" type="pres">
      <dgm:prSet presAssocID="{58298241-828E-1547-BFB3-A9C996314C5D}" presName="vert1" presStyleCnt="0"/>
      <dgm:spPr/>
    </dgm:pt>
    <dgm:pt modelId="{EC842127-99EE-7E46-94B9-3FB4861B72CA}" type="pres">
      <dgm:prSet presAssocID="{BFDF9D5C-7BD1-5548-B55A-3C250B62BBC4}" presName="thickLine" presStyleLbl="alignNode1" presStyleIdx="2" presStyleCnt="5"/>
      <dgm:spPr/>
    </dgm:pt>
    <dgm:pt modelId="{E3A1CEC6-75E0-FA42-895F-3877A91628A0}" type="pres">
      <dgm:prSet presAssocID="{BFDF9D5C-7BD1-5548-B55A-3C250B62BBC4}" presName="horz1" presStyleCnt="0"/>
      <dgm:spPr/>
    </dgm:pt>
    <dgm:pt modelId="{291E3E3F-0275-2248-8E91-27288A6D26D6}" type="pres">
      <dgm:prSet presAssocID="{BFDF9D5C-7BD1-5548-B55A-3C250B62BBC4}" presName="tx1" presStyleLbl="revTx" presStyleIdx="2" presStyleCnt="5"/>
      <dgm:spPr/>
    </dgm:pt>
    <dgm:pt modelId="{A2522315-009F-AE49-A727-2929986895CD}" type="pres">
      <dgm:prSet presAssocID="{BFDF9D5C-7BD1-5548-B55A-3C250B62BBC4}" presName="vert1" presStyleCnt="0"/>
      <dgm:spPr/>
    </dgm:pt>
    <dgm:pt modelId="{443F253E-634A-414D-B5C0-FD5FB1F336E8}" type="pres">
      <dgm:prSet presAssocID="{60881E14-ACDB-475B-B133-FBE9881C18CD}" presName="thickLine" presStyleLbl="alignNode1" presStyleIdx="3" presStyleCnt="5"/>
      <dgm:spPr/>
    </dgm:pt>
    <dgm:pt modelId="{E971299F-21A9-4146-9117-A04261E01B2B}" type="pres">
      <dgm:prSet presAssocID="{60881E14-ACDB-475B-B133-FBE9881C18CD}" presName="horz1" presStyleCnt="0"/>
      <dgm:spPr/>
    </dgm:pt>
    <dgm:pt modelId="{5FBE607A-E4EF-5042-AAF1-5DFC61A34030}" type="pres">
      <dgm:prSet presAssocID="{60881E14-ACDB-475B-B133-FBE9881C18CD}" presName="tx1" presStyleLbl="revTx" presStyleIdx="3" presStyleCnt="5"/>
      <dgm:spPr/>
    </dgm:pt>
    <dgm:pt modelId="{458A1C0A-CE2C-5846-A00B-A0DF3C5200B6}" type="pres">
      <dgm:prSet presAssocID="{60881E14-ACDB-475B-B133-FBE9881C18CD}" presName="vert1" presStyleCnt="0"/>
      <dgm:spPr/>
    </dgm:pt>
    <dgm:pt modelId="{8234B473-A054-6A48-8465-B03A9BE14756}" type="pres">
      <dgm:prSet presAssocID="{E7C47572-E8F4-49CB-9A37-DCEC2DA057D3}" presName="thickLine" presStyleLbl="alignNode1" presStyleIdx="4" presStyleCnt="5"/>
      <dgm:spPr/>
    </dgm:pt>
    <dgm:pt modelId="{E020BF56-4DE0-314A-A39A-5C7E5D5D0D5D}" type="pres">
      <dgm:prSet presAssocID="{E7C47572-E8F4-49CB-9A37-DCEC2DA057D3}" presName="horz1" presStyleCnt="0"/>
      <dgm:spPr/>
    </dgm:pt>
    <dgm:pt modelId="{F00CC2D0-8150-9B4F-A331-008C1AA18BD0}" type="pres">
      <dgm:prSet presAssocID="{E7C47572-E8F4-49CB-9A37-DCEC2DA057D3}" presName="tx1" presStyleLbl="revTx" presStyleIdx="4" presStyleCnt="5"/>
      <dgm:spPr/>
    </dgm:pt>
    <dgm:pt modelId="{7125A155-3134-264D-8521-E244087D2346}" type="pres">
      <dgm:prSet presAssocID="{E7C47572-E8F4-49CB-9A37-DCEC2DA057D3}" presName="vert1" presStyleCnt="0"/>
      <dgm:spPr/>
    </dgm:pt>
  </dgm:ptLst>
  <dgm:cxnLst>
    <dgm:cxn modelId="{47D20810-E284-6E41-80BB-63243CF540FF}" type="presOf" srcId="{BFDF9D5C-7BD1-5548-B55A-3C250B62BBC4}" destId="{291E3E3F-0275-2248-8E91-27288A6D26D6}" srcOrd="0" destOrd="0" presId="urn:microsoft.com/office/officeart/2008/layout/LinedList"/>
    <dgm:cxn modelId="{5BBDDD21-B523-4FA6-8C04-6097D6D2F213}" srcId="{99941B68-7EFE-405C-A552-D9B17A06CBA3}" destId="{60881E14-ACDB-475B-B133-FBE9881C18CD}" srcOrd="3" destOrd="0" parTransId="{E8A9BDB7-4724-4174-AECB-6B5156785819}" sibTransId="{8DB24872-BBC8-4C45-95D5-462F19280AF0}"/>
    <dgm:cxn modelId="{4A584E2D-A640-7F4D-9606-A23AABD8B203}" type="presOf" srcId="{60881E14-ACDB-475B-B133-FBE9881C18CD}" destId="{5FBE607A-E4EF-5042-AAF1-5DFC61A34030}" srcOrd="0" destOrd="0" presId="urn:microsoft.com/office/officeart/2008/layout/LinedList"/>
    <dgm:cxn modelId="{9C3A1535-67E9-3F4D-BE0C-F7A1341BB3AB}" srcId="{99941B68-7EFE-405C-A552-D9B17A06CBA3}" destId="{BFDF9D5C-7BD1-5548-B55A-3C250B62BBC4}" srcOrd="2" destOrd="0" parTransId="{6429B1F4-3983-9F47-A7DE-7AD701586B97}" sibTransId="{462C7602-756A-FA4C-8693-0075AEA5EE6D}"/>
    <dgm:cxn modelId="{C644F744-ABEC-3A4D-968B-FF58FC0A312B}" type="presOf" srcId="{58298241-828E-1547-BFB3-A9C996314C5D}" destId="{EEB49EB1-410F-6945-B709-BCBAA7351916}" srcOrd="0" destOrd="0" presId="urn:microsoft.com/office/officeart/2008/layout/LinedList"/>
    <dgm:cxn modelId="{ED42F467-F1C9-4DA1-9811-5D40713000D5}" srcId="{99941B68-7EFE-405C-A552-D9B17A06CBA3}" destId="{F823F46F-1176-4FB5-B7AE-819A3CADEF88}" srcOrd="0" destOrd="0" parTransId="{0F092BFA-66A1-4FF5-A94F-A3AA5F75DE05}" sibTransId="{0C81AFF2-EB19-4491-A8A6-B052DBEB7915}"/>
    <dgm:cxn modelId="{5D3A1A93-F39C-5C4E-9662-7D79AEBE70A7}" type="presOf" srcId="{99941B68-7EFE-405C-A552-D9B17A06CBA3}" destId="{98EDAB8C-FF90-2A47-93F3-52703DCF9FA9}" srcOrd="0" destOrd="0" presId="urn:microsoft.com/office/officeart/2008/layout/LinedList"/>
    <dgm:cxn modelId="{6FB6D597-B90D-644A-83A1-CE3AC831B612}" srcId="{99941B68-7EFE-405C-A552-D9B17A06CBA3}" destId="{58298241-828E-1547-BFB3-A9C996314C5D}" srcOrd="1" destOrd="0" parTransId="{23850D1B-FB30-8A47-8D4F-F980EA4EAE85}" sibTransId="{628457C8-0CEF-9645-BEB1-4583E8BC43EB}"/>
    <dgm:cxn modelId="{C96B56A6-3FFF-4C50-B1C9-A1D5F29B3B15}" srcId="{99941B68-7EFE-405C-A552-D9B17A06CBA3}" destId="{E7C47572-E8F4-49CB-9A37-DCEC2DA057D3}" srcOrd="4" destOrd="0" parTransId="{0F1B36E7-8EE8-4EED-8FE9-ACBDE1D4DF1D}" sibTransId="{A0AFAA6E-B34C-480A-9295-36278EC4647E}"/>
    <dgm:cxn modelId="{27F8E8D0-22D7-D840-A3C7-6F5ABADD3647}" type="presOf" srcId="{F823F46F-1176-4FB5-B7AE-819A3CADEF88}" destId="{EFFE53F5-73F3-B546-8A16-1E0887180143}" srcOrd="0" destOrd="0" presId="urn:microsoft.com/office/officeart/2008/layout/LinedList"/>
    <dgm:cxn modelId="{508F54F8-9D74-184B-9789-23CE4E25ECDC}" type="presOf" srcId="{E7C47572-E8F4-49CB-9A37-DCEC2DA057D3}" destId="{F00CC2D0-8150-9B4F-A331-008C1AA18BD0}" srcOrd="0" destOrd="0" presId="urn:microsoft.com/office/officeart/2008/layout/LinedList"/>
    <dgm:cxn modelId="{B20C023F-8C5D-134B-AA02-F9E2EA350E71}" type="presParOf" srcId="{98EDAB8C-FF90-2A47-93F3-52703DCF9FA9}" destId="{B75DDEF1-AD8A-5E4D-BEB1-9623A96C5DED}" srcOrd="0" destOrd="0" presId="urn:microsoft.com/office/officeart/2008/layout/LinedList"/>
    <dgm:cxn modelId="{243D85D5-D0A3-0640-A30A-E9DADBFB1B2E}" type="presParOf" srcId="{98EDAB8C-FF90-2A47-93F3-52703DCF9FA9}" destId="{A63F245D-8A40-6F45-B2F3-3B206CA3B566}" srcOrd="1" destOrd="0" presId="urn:microsoft.com/office/officeart/2008/layout/LinedList"/>
    <dgm:cxn modelId="{0FBBE26E-823D-5B44-BEC2-A8AD4F7BA944}" type="presParOf" srcId="{A63F245D-8A40-6F45-B2F3-3B206CA3B566}" destId="{EFFE53F5-73F3-B546-8A16-1E0887180143}" srcOrd="0" destOrd="0" presId="urn:microsoft.com/office/officeart/2008/layout/LinedList"/>
    <dgm:cxn modelId="{DBA9F7A7-621D-7E46-949F-CC228EE88BD1}" type="presParOf" srcId="{A63F245D-8A40-6F45-B2F3-3B206CA3B566}" destId="{448DAEDF-EB62-DC42-B917-8882FECE603B}" srcOrd="1" destOrd="0" presId="urn:microsoft.com/office/officeart/2008/layout/LinedList"/>
    <dgm:cxn modelId="{AA3D1B48-3DB4-0747-93AC-930565D3CAA4}" type="presParOf" srcId="{98EDAB8C-FF90-2A47-93F3-52703DCF9FA9}" destId="{A9044BA4-59CC-E44A-9C67-FD484DE5F2C4}" srcOrd="2" destOrd="0" presId="urn:microsoft.com/office/officeart/2008/layout/LinedList"/>
    <dgm:cxn modelId="{51892C1E-2D03-C34B-8798-94C12F320099}" type="presParOf" srcId="{98EDAB8C-FF90-2A47-93F3-52703DCF9FA9}" destId="{372500DE-077A-2E48-B691-6E6AAEC84A08}" srcOrd="3" destOrd="0" presId="urn:microsoft.com/office/officeart/2008/layout/LinedList"/>
    <dgm:cxn modelId="{BF703C37-7C5F-8845-8D2D-9B22B3E5B2F0}" type="presParOf" srcId="{372500DE-077A-2E48-B691-6E6AAEC84A08}" destId="{EEB49EB1-410F-6945-B709-BCBAA7351916}" srcOrd="0" destOrd="0" presId="urn:microsoft.com/office/officeart/2008/layout/LinedList"/>
    <dgm:cxn modelId="{7D3353FE-50D1-F74E-A313-99680144B3F9}" type="presParOf" srcId="{372500DE-077A-2E48-B691-6E6AAEC84A08}" destId="{A108D2D7-FD8E-764F-BB0F-7BE5354E089F}" srcOrd="1" destOrd="0" presId="urn:microsoft.com/office/officeart/2008/layout/LinedList"/>
    <dgm:cxn modelId="{2A57E85E-7788-674E-BBEB-926F99B9F3B3}" type="presParOf" srcId="{98EDAB8C-FF90-2A47-93F3-52703DCF9FA9}" destId="{EC842127-99EE-7E46-94B9-3FB4861B72CA}" srcOrd="4" destOrd="0" presId="urn:microsoft.com/office/officeart/2008/layout/LinedList"/>
    <dgm:cxn modelId="{BDF20ECB-C461-284B-ADDC-CED108AB329C}" type="presParOf" srcId="{98EDAB8C-FF90-2A47-93F3-52703DCF9FA9}" destId="{E3A1CEC6-75E0-FA42-895F-3877A91628A0}" srcOrd="5" destOrd="0" presId="urn:microsoft.com/office/officeart/2008/layout/LinedList"/>
    <dgm:cxn modelId="{F0E319A7-BC03-634A-A5D1-07606D80E162}" type="presParOf" srcId="{E3A1CEC6-75E0-FA42-895F-3877A91628A0}" destId="{291E3E3F-0275-2248-8E91-27288A6D26D6}" srcOrd="0" destOrd="0" presId="urn:microsoft.com/office/officeart/2008/layout/LinedList"/>
    <dgm:cxn modelId="{05844DB6-B729-BD4D-B437-51DDC2DC9DB9}" type="presParOf" srcId="{E3A1CEC6-75E0-FA42-895F-3877A91628A0}" destId="{A2522315-009F-AE49-A727-2929986895CD}" srcOrd="1" destOrd="0" presId="urn:microsoft.com/office/officeart/2008/layout/LinedList"/>
    <dgm:cxn modelId="{7A6D34EC-77B1-3740-8FC9-7237E25BF1C5}" type="presParOf" srcId="{98EDAB8C-FF90-2A47-93F3-52703DCF9FA9}" destId="{443F253E-634A-414D-B5C0-FD5FB1F336E8}" srcOrd="6" destOrd="0" presId="urn:microsoft.com/office/officeart/2008/layout/LinedList"/>
    <dgm:cxn modelId="{9F7419F2-431D-2C46-AF63-E90A4EB84E3D}" type="presParOf" srcId="{98EDAB8C-FF90-2A47-93F3-52703DCF9FA9}" destId="{E971299F-21A9-4146-9117-A04261E01B2B}" srcOrd="7" destOrd="0" presId="urn:microsoft.com/office/officeart/2008/layout/LinedList"/>
    <dgm:cxn modelId="{2AC7F03A-81B9-E840-BA10-9278D8544CFB}" type="presParOf" srcId="{E971299F-21A9-4146-9117-A04261E01B2B}" destId="{5FBE607A-E4EF-5042-AAF1-5DFC61A34030}" srcOrd="0" destOrd="0" presId="urn:microsoft.com/office/officeart/2008/layout/LinedList"/>
    <dgm:cxn modelId="{D67CD878-3C2F-E847-87CD-13273F1F37AA}" type="presParOf" srcId="{E971299F-21A9-4146-9117-A04261E01B2B}" destId="{458A1C0A-CE2C-5846-A00B-A0DF3C5200B6}" srcOrd="1" destOrd="0" presId="urn:microsoft.com/office/officeart/2008/layout/LinedList"/>
    <dgm:cxn modelId="{8A9B6B5E-A611-7E4B-A06B-CA8C106DB728}" type="presParOf" srcId="{98EDAB8C-FF90-2A47-93F3-52703DCF9FA9}" destId="{8234B473-A054-6A48-8465-B03A9BE14756}" srcOrd="8" destOrd="0" presId="urn:microsoft.com/office/officeart/2008/layout/LinedList"/>
    <dgm:cxn modelId="{9CE396E0-3A6C-5048-B6FA-A4902CBF01A3}" type="presParOf" srcId="{98EDAB8C-FF90-2A47-93F3-52703DCF9FA9}" destId="{E020BF56-4DE0-314A-A39A-5C7E5D5D0D5D}" srcOrd="9" destOrd="0" presId="urn:microsoft.com/office/officeart/2008/layout/LinedList"/>
    <dgm:cxn modelId="{BB71A4BB-457A-7E41-8E5B-B143BCAA41C4}" type="presParOf" srcId="{E020BF56-4DE0-314A-A39A-5C7E5D5D0D5D}" destId="{F00CC2D0-8150-9B4F-A331-008C1AA18BD0}" srcOrd="0" destOrd="0" presId="urn:microsoft.com/office/officeart/2008/layout/LinedList"/>
    <dgm:cxn modelId="{C8C112A4-FCD1-4447-8766-E32A55BC3B2A}" type="presParOf" srcId="{E020BF56-4DE0-314A-A39A-5C7E5D5D0D5D}" destId="{7125A155-3134-264D-8521-E244087D2346}"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C006C3-B501-4742-B2A0-A270473F7685}"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732C6878-4577-48FF-BA71-295030D7D97D}">
      <dgm:prSet/>
      <dgm:spPr/>
      <dgm:t>
        <a:bodyPr/>
        <a:lstStyle/>
        <a:p>
          <a:r>
            <a:rPr lang="en-GB" b="1"/>
            <a:t>Consent</a:t>
          </a:r>
          <a:endParaRPr lang="en-US"/>
        </a:p>
      </dgm:t>
    </dgm:pt>
    <dgm:pt modelId="{B3F607B8-B037-4CD9-8EFB-A4D9ED8EA637}" type="parTrans" cxnId="{51D23639-1BE2-4B6A-9B88-F148B5EFE3C3}">
      <dgm:prSet/>
      <dgm:spPr/>
      <dgm:t>
        <a:bodyPr/>
        <a:lstStyle/>
        <a:p>
          <a:endParaRPr lang="en-US"/>
        </a:p>
      </dgm:t>
    </dgm:pt>
    <dgm:pt modelId="{7BE35B5D-532E-42CA-880F-BD66F9E31861}" type="sibTrans" cxnId="{51D23639-1BE2-4B6A-9B88-F148B5EFE3C3}">
      <dgm:prSet/>
      <dgm:spPr/>
      <dgm:t>
        <a:bodyPr/>
        <a:lstStyle/>
        <a:p>
          <a:endParaRPr lang="en-US"/>
        </a:p>
      </dgm:t>
    </dgm:pt>
    <dgm:pt modelId="{477DD213-25D9-459E-90CF-8D0C4E8BACE9}">
      <dgm:prSet/>
      <dgm:spPr/>
      <dgm:t>
        <a:bodyPr/>
        <a:lstStyle/>
        <a:p>
          <a:r>
            <a:rPr lang="en-GB"/>
            <a:t>Clear explanation of project purpose, methods, and data usage.</a:t>
          </a:r>
          <a:endParaRPr lang="en-US"/>
        </a:p>
      </dgm:t>
    </dgm:pt>
    <dgm:pt modelId="{38F5A122-BCDD-4F98-984F-925CBDAE9056}" type="parTrans" cxnId="{FC378B8B-3E41-4D04-AEA5-B810E3F7DAEC}">
      <dgm:prSet/>
      <dgm:spPr/>
      <dgm:t>
        <a:bodyPr/>
        <a:lstStyle/>
        <a:p>
          <a:endParaRPr lang="en-US"/>
        </a:p>
      </dgm:t>
    </dgm:pt>
    <dgm:pt modelId="{6DD7F9C2-523F-41B0-B1B2-F867A3BAFBBD}" type="sibTrans" cxnId="{FC378B8B-3E41-4D04-AEA5-B810E3F7DAEC}">
      <dgm:prSet/>
      <dgm:spPr/>
      <dgm:t>
        <a:bodyPr/>
        <a:lstStyle/>
        <a:p>
          <a:endParaRPr lang="en-US"/>
        </a:p>
      </dgm:t>
    </dgm:pt>
    <dgm:pt modelId="{89ED6BCD-EB21-49D1-9409-4E00433DE4AC}">
      <dgm:prSet/>
      <dgm:spPr/>
      <dgm:t>
        <a:bodyPr/>
        <a:lstStyle/>
        <a:p>
          <a:r>
            <a:rPr lang="en-GB"/>
            <a:t>Informed consent obtained prior to focus group tutorial meetings.</a:t>
          </a:r>
          <a:endParaRPr lang="en-US"/>
        </a:p>
      </dgm:t>
    </dgm:pt>
    <dgm:pt modelId="{781E763C-CAA1-47BD-9EAC-9436399CB1E5}" type="parTrans" cxnId="{6B85ACD3-8995-4657-A59E-1296215D2683}">
      <dgm:prSet/>
      <dgm:spPr/>
      <dgm:t>
        <a:bodyPr/>
        <a:lstStyle/>
        <a:p>
          <a:endParaRPr lang="en-US"/>
        </a:p>
      </dgm:t>
    </dgm:pt>
    <dgm:pt modelId="{1DC9104D-8D39-4C61-B215-1269A0A8FFBA}" type="sibTrans" cxnId="{6B85ACD3-8995-4657-A59E-1296215D2683}">
      <dgm:prSet/>
      <dgm:spPr/>
      <dgm:t>
        <a:bodyPr/>
        <a:lstStyle/>
        <a:p>
          <a:endParaRPr lang="en-US"/>
        </a:p>
      </dgm:t>
    </dgm:pt>
    <dgm:pt modelId="{0C15C3A8-BD4F-47BE-9E25-9D7783945004}">
      <dgm:prSet/>
      <dgm:spPr/>
      <dgm:t>
        <a:bodyPr/>
        <a:lstStyle/>
        <a:p>
          <a:r>
            <a:rPr lang="en-GB"/>
            <a:t>Stress confidentiality and anonymity.</a:t>
          </a:r>
          <a:endParaRPr lang="en-US"/>
        </a:p>
      </dgm:t>
    </dgm:pt>
    <dgm:pt modelId="{907BFD69-4D47-4B3D-BACC-3E32935F16E9}" type="parTrans" cxnId="{E77408DD-96B5-4DDB-A133-38643E4C0F1F}">
      <dgm:prSet/>
      <dgm:spPr/>
      <dgm:t>
        <a:bodyPr/>
        <a:lstStyle/>
        <a:p>
          <a:endParaRPr lang="en-US"/>
        </a:p>
      </dgm:t>
    </dgm:pt>
    <dgm:pt modelId="{6204C5BA-876F-4793-A7BD-6500C56093A5}" type="sibTrans" cxnId="{E77408DD-96B5-4DDB-A133-38643E4C0F1F}">
      <dgm:prSet/>
      <dgm:spPr/>
      <dgm:t>
        <a:bodyPr/>
        <a:lstStyle/>
        <a:p>
          <a:endParaRPr lang="en-US"/>
        </a:p>
      </dgm:t>
    </dgm:pt>
    <dgm:pt modelId="{15152909-2E8E-4AE2-9C61-408AE69AFCA7}">
      <dgm:prSet/>
      <dgm:spPr/>
      <dgm:t>
        <a:bodyPr/>
        <a:lstStyle/>
        <a:p>
          <a:r>
            <a:rPr lang="en-GB"/>
            <a:t>Respect participants' right to withdraw at any time.</a:t>
          </a:r>
          <a:endParaRPr lang="en-US"/>
        </a:p>
      </dgm:t>
    </dgm:pt>
    <dgm:pt modelId="{2F45D6D4-A960-4615-97C5-7781E5882857}" type="parTrans" cxnId="{98DCB285-A82A-440B-B49C-E57484816610}">
      <dgm:prSet/>
      <dgm:spPr/>
      <dgm:t>
        <a:bodyPr/>
        <a:lstStyle/>
        <a:p>
          <a:endParaRPr lang="en-US"/>
        </a:p>
      </dgm:t>
    </dgm:pt>
    <dgm:pt modelId="{91A5E257-66CA-48B4-98CC-DC2ED4164D5C}" type="sibTrans" cxnId="{98DCB285-A82A-440B-B49C-E57484816610}">
      <dgm:prSet/>
      <dgm:spPr/>
      <dgm:t>
        <a:bodyPr/>
        <a:lstStyle/>
        <a:p>
          <a:endParaRPr lang="en-US"/>
        </a:p>
      </dgm:t>
    </dgm:pt>
    <dgm:pt modelId="{9FBEADC6-578E-4FE0-A3D1-201A933C531C}">
      <dgm:prSet/>
      <dgm:spPr/>
      <dgm:t>
        <a:bodyPr/>
        <a:lstStyle/>
        <a:p>
          <a:r>
            <a:rPr lang="en-GB" b="1"/>
            <a:t>Confidentiality</a:t>
          </a:r>
          <a:endParaRPr lang="en-US"/>
        </a:p>
      </dgm:t>
    </dgm:pt>
    <dgm:pt modelId="{A8356710-F1AA-4D09-BEBB-F5AA0527A537}" type="parTrans" cxnId="{19EAD4C6-2171-4DED-9EBB-95DD184EF461}">
      <dgm:prSet/>
      <dgm:spPr/>
      <dgm:t>
        <a:bodyPr/>
        <a:lstStyle/>
        <a:p>
          <a:endParaRPr lang="en-US"/>
        </a:p>
      </dgm:t>
    </dgm:pt>
    <dgm:pt modelId="{E9838EF7-5698-4428-A972-8A59C002513A}" type="sibTrans" cxnId="{19EAD4C6-2171-4DED-9EBB-95DD184EF461}">
      <dgm:prSet/>
      <dgm:spPr/>
      <dgm:t>
        <a:bodyPr/>
        <a:lstStyle/>
        <a:p>
          <a:endParaRPr lang="en-US"/>
        </a:p>
      </dgm:t>
    </dgm:pt>
    <dgm:pt modelId="{DF94E1C6-1C48-40F9-B3A6-9CF092E9E312}">
      <dgm:prSet/>
      <dgm:spPr/>
      <dgm:t>
        <a:bodyPr/>
        <a:lstStyle/>
        <a:p>
          <a:r>
            <a:rPr lang="en-GB"/>
            <a:t>Ensure participants' data is anonymized (e.g., crop or blur faces in images).</a:t>
          </a:r>
          <a:endParaRPr lang="en-US"/>
        </a:p>
      </dgm:t>
    </dgm:pt>
    <dgm:pt modelId="{F66FA3C7-03BA-4B3F-880D-F5A68578C38F}" type="parTrans" cxnId="{EED3DF20-8D40-4A97-9B48-C1A8FBAA4112}">
      <dgm:prSet/>
      <dgm:spPr/>
      <dgm:t>
        <a:bodyPr/>
        <a:lstStyle/>
        <a:p>
          <a:endParaRPr lang="en-US"/>
        </a:p>
      </dgm:t>
    </dgm:pt>
    <dgm:pt modelId="{7F440D17-0549-4F22-BD0B-23D7DDF3E03E}" type="sibTrans" cxnId="{EED3DF20-8D40-4A97-9B48-C1A8FBAA4112}">
      <dgm:prSet/>
      <dgm:spPr/>
      <dgm:t>
        <a:bodyPr/>
        <a:lstStyle/>
        <a:p>
          <a:endParaRPr lang="en-US"/>
        </a:p>
      </dgm:t>
    </dgm:pt>
    <dgm:pt modelId="{C2AC9767-9C5D-4B13-B2DA-59B6FBDB7AEF}">
      <dgm:prSet/>
      <dgm:spPr/>
      <dgm:t>
        <a:bodyPr/>
        <a:lstStyle/>
        <a:p>
          <a:r>
            <a:rPr lang="en-GB"/>
            <a:t>Share findings without identifying individual students.</a:t>
          </a:r>
          <a:endParaRPr lang="en-US"/>
        </a:p>
      </dgm:t>
    </dgm:pt>
    <dgm:pt modelId="{FE8A27F6-1906-486A-A580-54176B20D2BC}" type="parTrans" cxnId="{169B42AA-E060-4889-9507-46035B827D3F}">
      <dgm:prSet/>
      <dgm:spPr/>
      <dgm:t>
        <a:bodyPr/>
        <a:lstStyle/>
        <a:p>
          <a:endParaRPr lang="en-US"/>
        </a:p>
      </dgm:t>
    </dgm:pt>
    <dgm:pt modelId="{BA48D6D3-2010-46CC-BC26-662D32D93A1E}" type="sibTrans" cxnId="{169B42AA-E060-4889-9507-46035B827D3F}">
      <dgm:prSet/>
      <dgm:spPr/>
      <dgm:t>
        <a:bodyPr/>
        <a:lstStyle/>
        <a:p>
          <a:endParaRPr lang="en-US"/>
        </a:p>
      </dgm:t>
    </dgm:pt>
    <dgm:pt modelId="{F11FEB70-4898-4DBF-A091-BD66B2B15503}">
      <dgm:prSet/>
      <dgm:spPr/>
      <dgm:t>
        <a:bodyPr/>
        <a:lstStyle/>
        <a:p>
          <a:r>
            <a:rPr lang="en-GB"/>
            <a:t>Maintain secure storage for visual and written data.</a:t>
          </a:r>
          <a:endParaRPr lang="en-US"/>
        </a:p>
      </dgm:t>
    </dgm:pt>
    <dgm:pt modelId="{55B16D5C-6B0B-4CEC-B2E9-E25DC7C6F5F7}" type="parTrans" cxnId="{6548C050-8235-4C77-8518-DA71B0C964AC}">
      <dgm:prSet/>
      <dgm:spPr/>
      <dgm:t>
        <a:bodyPr/>
        <a:lstStyle/>
        <a:p>
          <a:endParaRPr lang="en-US"/>
        </a:p>
      </dgm:t>
    </dgm:pt>
    <dgm:pt modelId="{AA42F8C7-0650-4A89-BFB2-09C97E206A20}" type="sibTrans" cxnId="{6548C050-8235-4C77-8518-DA71B0C964AC}">
      <dgm:prSet/>
      <dgm:spPr/>
      <dgm:t>
        <a:bodyPr/>
        <a:lstStyle/>
        <a:p>
          <a:endParaRPr lang="en-US"/>
        </a:p>
      </dgm:t>
    </dgm:pt>
    <dgm:pt modelId="{3EB3FCE6-63FF-4213-862A-083DB7AB2DB5}">
      <dgm:prSet/>
      <dgm:spPr/>
      <dgm:t>
        <a:bodyPr/>
        <a:lstStyle/>
        <a:p>
          <a:r>
            <a:rPr lang="en-GB" b="1"/>
            <a:t>Minimizing Bias</a:t>
          </a:r>
          <a:endParaRPr lang="en-US"/>
        </a:p>
      </dgm:t>
    </dgm:pt>
    <dgm:pt modelId="{36EAA237-B656-4CDA-810F-AD9CE3346807}" type="parTrans" cxnId="{EC2A8339-3277-447E-A8A8-DD7E11562826}">
      <dgm:prSet/>
      <dgm:spPr/>
      <dgm:t>
        <a:bodyPr/>
        <a:lstStyle/>
        <a:p>
          <a:endParaRPr lang="en-US"/>
        </a:p>
      </dgm:t>
    </dgm:pt>
    <dgm:pt modelId="{91267045-690E-4DC4-AB74-FFE8E746E068}" type="sibTrans" cxnId="{EC2A8339-3277-447E-A8A8-DD7E11562826}">
      <dgm:prSet/>
      <dgm:spPr/>
      <dgm:t>
        <a:bodyPr/>
        <a:lstStyle/>
        <a:p>
          <a:endParaRPr lang="en-US"/>
        </a:p>
      </dgm:t>
    </dgm:pt>
    <dgm:pt modelId="{E33C62D3-B43A-417C-8737-218A6AE1C698}">
      <dgm:prSet/>
      <dgm:spPr/>
      <dgm:t>
        <a:bodyPr/>
        <a:lstStyle/>
        <a:p>
          <a:r>
            <a:rPr lang="en-GB"/>
            <a:t>Co-created guidelines with students to ensure empathy and respect during tutorials.</a:t>
          </a:r>
          <a:endParaRPr lang="en-US"/>
        </a:p>
      </dgm:t>
    </dgm:pt>
    <dgm:pt modelId="{18CACF8B-B7A3-482A-AD0B-2F593415C20E}" type="parTrans" cxnId="{8C266D30-999A-471B-89BF-F09826D421BF}">
      <dgm:prSet/>
      <dgm:spPr/>
      <dgm:t>
        <a:bodyPr/>
        <a:lstStyle/>
        <a:p>
          <a:endParaRPr lang="en-US"/>
        </a:p>
      </dgm:t>
    </dgm:pt>
    <dgm:pt modelId="{11067469-D067-4130-A97A-0615E143DFF1}" type="sibTrans" cxnId="{8C266D30-999A-471B-89BF-F09826D421BF}">
      <dgm:prSet/>
      <dgm:spPr/>
      <dgm:t>
        <a:bodyPr/>
        <a:lstStyle/>
        <a:p>
          <a:endParaRPr lang="en-US"/>
        </a:p>
      </dgm:t>
    </dgm:pt>
    <dgm:pt modelId="{8D76C50C-B375-4ABC-AD66-B2C0ED82AFD1}">
      <dgm:prSet/>
      <dgm:spPr/>
      <dgm:t>
        <a:bodyPr/>
        <a:lstStyle/>
        <a:p>
          <a:r>
            <a:rPr lang="en-GB"/>
            <a:t>Reflect on the researcher’s inherent bias in observing and interpreting data.</a:t>
          </a:r>
          <a:endParaRPr lang="en-US"/>
        </a:p>
      </dgm:t>
    </dgm:pt>
    <dgm:pt modelId="{4E6C5667-734C-4520-9AB2-E7FCD2425D62}" type="parTrans" cxnId="{5271B6F6-AB21-47AB-9226-9B0478D90127}">
      <dgm:prSet/>
      <dgm:spPr/>
      <dgm:t>
        <a:bodyPr/>
        <a:lstStyle/>
        <a:p>
          <a:endParaRPr lang="en-US"/>
        </a:p>
      </dgm:t>
    </dgm:pt>
    <dgm:pt modelId="{4D6A1D3F-1FC4-4185-8715-E2639DE64526}" type="sibTrans" cxnId="{5271B6F6-AB21-47AB-9226-9B0478D90127}">
      <dgm:prSet/>
      <dgm:spPr/>
      <dgm:t>
        <a:bodyPr/>
        <a:lstStyle/>
        <a:p>
          <a:endParaRPr lang="en-US"/>
        </a:p>
      </dgm:t>
    </dgm:pt>
    <dgm:pt modelId="{5C0AA332-4858-488E-A3BC-4DF4F6B32564}">
      <dgm:prSet/>
      <dgm:spPr/>
      <dgm:t>
        <a:bodyPr/>
        <a:lstStyle/>
        <a:p>
          <a:r>
            <a:rPr lang="en-GB"/>
            <a:t>Phrase questions carefully to avoid leading responses or influencing outcomes.</a:t>
          </a:r>
          <a:endParaRPr lang="en-US"/>
        </a:p>
      </dgm:t>
    </dgm:pt>
    <dgm:pt modelId="{9B3A088F-C142-474D-930F-656CB1E6C7D8}" type="parTrans" cxnId="{FF0248F0-E15B-4393-810E-B01B596E65AF}">
      <dgm:prSet/>
      <dgm:spPr/>
      <dgm:t>
        <a:bodyPr/>
        <a:lstStyle/>
        <a:p>
          <a:endParaRPr lang="en-US"/>
        </a:p>
      </dgm:t>
    </dgm:pt>
    <dgm:pt modelId="{7B62739C-29FA-4451-A379-955564034A81}" type="sibTrans" cxnId="{FF0248F0-E15B-4393-810E-B01B596E65AF}">
      <dgm:prSet/>
      <dgm:spPr/>
      <dgm:t>
        <a:bodyPr/>
        <a:lstStyle/>
        <a:p>
          <a:endParaRPr lang="en-US"/>
        </a:p>
      </dgm:t>
    </dgm:pt>
    <dgm:pt modelId="{7CCFC3FF-211C-420A-876E-8E275A43EBCC}">
      <dgm:prSet/>
      <dgm:spPr/>
      <dgm:t>
        <a:bodyPr/>
        <a:lstStyle/>
        <a:p>
          <a:r>
            <a:rPr lang="en-GB"/>
            <a:t>Acknowledge limitations in the research sample or methods.</a:t>
          </a:r>
          <a:endParaRPr lang="en-US"/>
        </a:p>
      </dgm:t>
    </dgm:pt>
    <dgm:pt modelId="{9460953D-DC1D-411A-9BFD-6DDEFCB748FA}" type="parTrans" cxnId="{0E9E9984-9673-4B28-8BB9-B79963CE03E3}">
      <dgm:prSet/>
      <dgm:spPr/>
      <dgm:t>
        <a:bodyPr/>
        <a:lstStyle/>
        <a:p>
          <a:endParaRPr lang="en-US"/>
        </a:p>
      </dgm:t>
    </dgm:pt>
    <dgm:pt modelId="{CAB193E5-0C9F-4446-A328-589B35C93480}" type="sibTrans" cxnId="{0E9E9984-9673-4B28-8BB9-B79963CE03E3}">
      <dgm:prSet/>
      <dgm:spPr/>
      <dgm:t>
        <a:bodyPr/>
        <a:lstStyle/>
        <a:p>
          <a:endParaRPr lang="en-US"/>
        </a:p>
      </dgm:t>
    </dgm:pt>
    <dgm:pt modelId="{ABBDE1B2-961D-47AC-B2DD-4A1BB806F090}">
      <dgm:prSet/>
      <dgm:spPr/>
      <dgm:t>
        <a:bodyPr/>
        <a:lstStyle/>
        <a:p>
          <a:r>
            <a:rPr lang="en-GB" b="1"/>
            <a:t>Barriers to Engagement</a:t>
          </a:r>
          <a:endParaRPr lang="en-US"/>
        </a:p>
      </dgm:t>
    </dgm:pt>
    <dgm:pt modelId="{4E39C18F-818D-434A-BAC6-8BBB78E71916}" type="parTrans" cxnId="{6025068C-BCB3-4554-ADD2-F915D09F0BC0}">
      <dgm:prSet/>
      <dgm:spPr/>
      <dgm:t>
        <a:bodyPr/>
        <a:lstStyle/>
        <a:p>
          <a:endParaRPr lang="en-US"/>
        </a:p>
      </dgm:t>
    </dgm:pt>
    <dgm:pt modelId="{933EB52C-CB08-4BD3-B243-15CB292E0927}" type="sibTrans" cxnId="{6025068C-BCB3-4554-ADD2-F915D09F0BC0}">
      <dgm:prSet/>
      <dgm:spPr/>
      <dgm:t>
        <a:bodyPr/>
        <a:lstStyle/>
        <a:p>
          <a:endParaRPr lang="en-US"/>
        </a:p>
      </dgm:t>
    </dgm:pt>
    <dgm:pt modelId="{28B0079F-1262-4526-859C-8BED50636F2F}">
      <dgm:prSet/>
      <dgm:spPr/>
      <dgm:t>
        <a:bodyPr/>
        <a:lstStyle/>
        <a:p>
          <a:r>
            <a:rPr lang="en-GB"/>
            <a:t>Recognize potential obstacles like time constraints or language proficiency.</a:t>
          </a:r>
          <a:endParaRPr lang="en-US"/>
        </a:p>
      </dgm:t>
    </dgm:pt>
    <dgm:pt modelId="{AC0A6D9B-B67A-4CAD-B79A-D7052C017C94}" type="parTrans" cxnId="{F1D3CB9F-4EF9-4CFD-A3C7-629D7BE7A6A4}">
      <dgm:prSet/>
      <dgm:spPr/>
      <dgm:t>
        <a:bodyPr/>
        <a:lstStyle/>
        <a:p>
          <a:endParaRPr lang="en-US"/>
        </a:p>
      </dgm:t>
    </dgm:pt>
    <dgm:pt modelId="{A7698EA1-DDE2-4A07-9D98-1B3DD49D9731}" type="sibTrans" cxnId="{F1D3CB9F-4EF9-4CFD-A3C7-629D7BE7A6A4}">
      <dgm:prSet/>
      <dgm:spPr/>
      <dgm:t>
        <a:bodyPr/>
        <a:lstStyle/>
        <a:p>
          <a:endParaRPr lang="en-US"/>
        </a:p>
      </dgm:t>
    </dgm:pt>
    <dgm:pt modelId="{D26A6C68-CFC3-4EDC-AF5A-C45C8D12F209}">
      <dgm:prSet/>
      <dgm:spPr/>
      <dgm:t>
        <a:bodyPr/>
        <a:lstStyle/>
        <a:p>
          <a:r>
            <a:rPr lang="en-GB"/>
            <a:t>Provide additional time and clear instructions for students with accessibility needs.</a:t>
          </a:r>
          <a:endParaRPr lang="en-US"/>
        </a:p>
      </dgm:t>
    </dgm:pt>
    <dgm:pt modelId="{CA553788-170B-4523-93B8-3C17F5E70AEF}" type="parTrans" cxnId="{2BA9723D-751F-4344-AE6A-0CF5E761364B}">
      <dgm:prSet/>
      <dgm:spPr/>
      <dgm:t>
        <a:bodyPr/>
        <a:lstStyle/>
        <a:p>
          <a:endParaRPr lang="en-US"/>
        </a:p>
      </dgm:t>
    </dgm:pt>
    <dgm:pt modelId="{53F54452-84F5-4A1E-B16F-9B11ACAA2182}" type="sibTrans" cxnId="{2BA9723D-751F-4344-AE6A-0CF5E761364B}">
      <dgm:prSet/>
      <dgm:spPr/>
      <dgm:t>
        <a:bodyPr/>
        <a:lstStyle/>
        <a:p>
          <a:endParaRPr lang="en-US"/>
        </a:p>
      </dgm:t>
    </dgm:pt>
    <dgm:pt modelId="{36554248-BB57-42D3-8CA7-8E46C10CD7B7}">
      <dgm:prSet/>
      <dgm:spPr/>
      <dgm:t>
        <a:bodyPr/>
        <a:lstStyle/>
        <a:p>
          <a:r>
            <a:rPr lang="en-GB"/>
            <a:t>Identify and address curriculum timetabling limitations.</a:t>
          </a:r>
          <a:endParaRPr lang="en-US"/>
        </a:p>
      </dgm:t>
    </dgm:pt>
    <dgm:pt modelId="{2D78A9F0-5F26-433C-9ABD-B8932A670C05}" type="parTrans" cxnId="{09BEE5E6-9312-4FDF-99F1-A6C6D777BD79}">
      <dgm:prSet/>
      <dgm:spPr/>
      <dgm:t>
        <a:bodyPr/>
        <a:lstStyle/>
        <a:p>
          <a:endParaRPr lang="en-US"/>
        </a:p>
      </dgm:t>
    </dgm:pt>
    <dgm:pt modelId="{75E4E4AC-E6A8-42C6-A05D-99021230D4B0}" type="sibTrans" cxnId="{09BEE5E6-9312-4FDF-99F1-A6C6D777BD79}">
      <dgm:prSet/>
      <dgm:spPr/>
      <dgm:t>
        <a:bodyPr/>
        <a:lstStyle/>
        <a:p>
          <a:endParaRPr lang="en-US"/>
        </a:p>
      </dgm:t>
    </dgm:pt>
    <dgm:pt modelId="{FAA4E7DE-5779-2841-892E-31CB8AFC4CD1}" type="pres">
      <dgm:prSet presAssocID="{8BC006C3-B501-4742-B2A0-A270473F7685}" presName="diagram" presStyleCnt="0">
        <dgm:presLayoutVars>
          <dgm:dir/>
          <dgm:resizeHandles val="exact"/>
        </dgm:presLayoutVars>
      </dgm:prSet>
      <dgm:spPr/>
    </dgm:pt>
    <dgm:pt modelId="{A869F901-9A0C-174C-9028-3F6BC6B45A41}" type="pres">
      <dgm:prSet presAssocID="{732C6878-4577-48FF-BA71-295030D7D97D}" presName="node" presStyleLbl="node1" presStyleIdx="0" presStyleCnt="18">
        <dgm:presLayoutVars>
          <dgm:bulletEnabled val="1"/>
        </dgm:presLayoutVars>
      </dgm:prSet>
      <dgm:spPr/>
    </dgm:pt>
    <dgm:pt modelId="{4A517736-363B-1F4D-A5F2-3EA61012809F}" type="pres">
      <dgm:prSet presAssocID="{7BE35B5D-532E-42CA-880F-BD66F9E31861}" presName="sibTrans" presStyleCnt="0"/>
      <dgm:spPr/>
    </dgm:pt>
    <dgm:pt modelId="{78D2A5C4-D819-BE41-8102-9DB4873B2ED4}" type="pres">
      <dgm:prSet presAssocID="{477DD213-25D9-459E-90CF-8D0C4E8BACE9}" presName="node" presStyleLbl="node1" presStyleIdx="1" presStyleCnt="18">
        <dgm:presLayoutVars>
          <dgm:bulletEnabled val="1"/>
        </dgm:presLayoutVars>
      </dgm:prSet>
      <dgm:spPr/>
    </dgm:pt>
    <dgm:pt modelId="{1303EB5C-422B-1942-96BB-BCEB2CE72556}" type="pres">
      <dgm:prSet presAssocID="{6DD7F9C2-523F-41B0-B1B2-F867A3BAFBBD}" presName="sibTrans" presStyleCnt="0"/>
      <dgm:spPr/>
    </dgm:pt>
    <dgm:pt modelId="{58F715E1-3814-CA4C-B8E4-8A7431319924}" type="pres">
      <dgm:prSet presAssocID="{89ED6BCD-EB21-49D1-9409-4E00433DE4AC}" presName="node" presStyleLbl="node1" presStyleIdx="2" presStyleCnt="18">
        <dgm:presLayoutVars>
          <dgm:bulletEnabled val="1"/>
        </dgm:presLayoutVars>
      </dgm:prSet>
      <dgm:spPr/>
    </dgm:pt>
    <dgm:pt modelId="{60C4E875-C1B9-7D44-9A18-593BCC94D0EC}" type="pres">
      <dgm:prSet presAssocID="{1DC9104D-8D39-4C61-B215-1269A0A8FFBA}" presName="sibTrans" presStyleCnt="0"/>
      <dgm:spPr/>
    </dgm:pt>
    <dgm:pt modelId="{243EA6C2-49D5-D847-A88F-65193C0B9F6C}" type="pres">
      <dgm:prSet presAssocID="{0C15C3A8-BD4F-47BE-9E25-9D7783945004}" presName="node" presStyleLbl="node1" presStyleIdx="3" presStyleCnt="18">
        <dgm:presLayoutVars>
          <dgm:bulletEnabled val="1"/>
        </dgm:presLayoutVars>
      </dgm:prSet>
      <dgm:spPr/>
    </dgm:pt>
    <dgm:pt modelId="{655F93CD-2199-B74D-9AD2-5548F0A629DC}" type="pres">
      <dgm:prSet presAssocID="{6204C5BA-876F-4793-A7BD-6500C56093A5}" presName="sibTrans" presStyleCnt="0"/>
      <dgm:spPr/>
    </dgm:pt>
    <dgm:pt modelId="{714B0A0D-1C5A-FD42-9B3B-DCCA7D02616E}" type="pres">
      <dgm:prSet presAssocID="{15152909-2E8E-4AE2-9C61-408AE69AFCA7}" presName="node" presStyleLbl="node1" presStyleIdx="4" presStyleCnt="18">
        <dgm:presLayoutVars>
          <dgm:bulletEnabled val="1"/>
        </dgm:presLayoutVars>
      </dgm:prSet>
      <dgm:spPr/>
    </dgm:pt>
    <dgm:pt modelId="{F390982E-E050-1642-A400-3A4A02FEF3CC}" type="pres">
      <dgm:prSet presAssocID="{91A5E257-66CA-48B4-98CC-DC2ED4164D5C}" presName="sibTrans" presStyleCnt="0"/>
      <dgm:spPr/>
    </dgm:pt>
    <dgm:pt modelId="{A4123655-6835-4246-8E84-718FB95248E5}" type="pres">
      <dgm:prSet presAssocID="{9FBEADC6-578E-4FE0-A3D1-201A933C531C}" presName="node" presStyleLbl="node1" presStyleIdx="5" presStyleCnt="18">
        <dgm:presLayoutVars>
          <dgm:bulletEnabled val="1"/>
        </dgm:presLayoutVars>
      </dgm:prSet>
      <dgm:spPr/>
    </dgm:pt>
    <dgm:pt modelId="{4AA5D8FC-8FB2-5D49-A420-2EDB09EF7D5D}" type="pres">
      <dgm:prSet presAssocID="{E9838EF7-5698-4428-A972-8A59C002513A}" presName="sibTrans" presStyleCnt="0"/>
      <dgm:spPr/>
    </dgm:pt>
    <dgm:pt modelId="{95C2E728-CB1D-F549-8B34-39017D7196C1}" type="pres">
      <dgm:prSet presAssocID="{DF94E1C6-1C48-40F9-B3A6-9CF092E9E312}" presName="node" presStyleLbl="node1" presStyleIdx="6" presStyleCnt="18">
        <dgm:presLayoutVars>
          <dgm:bulletEnabled val="1"/>
        </dgm:presLayoutVars>
      </dgm:prSet>
      <dgm:spPr/>
    </dgm:pt>
    <dgm:pt modelId="{0402A295-BD2B-5947-97A5-2302355B5BD1}" type="pres">
      <dgm:prSet presAssocID="{7F440D17-0549-4F22-BD0B-23D7DDF3E03E}" presName="sibTrans" presStyleCnt="0"/>
      <dgm:spPr/>
    </dgm:pt>
    <dgm:pt modelId="{D01DE36D-F53F-A540-965C-24B6FABC7F77}" type="pres">
      <dgm:prSet presAssocID="{C2AC9767-9C5D-4B13-B2DA-59B6FBDB7AEF}" presName="node" presStyleLbl="node1" presStyleIdx="7" presStyleCnt="18">
        <dgm:presLayoutVars>
          <dgm:bulletEnabled val="1"/>
        </dgm:presLayoutVars>
      </dgm:prSet>
      <dgm:spPr/>
    </dgm:pt>
    <dgm:pt modelId="{4AF59C49-CDFB-F746-B6F2-0103BFD7B297}" type="pres">
      <dgm:prSet presAssocID="{BA48D6D3-2010-46CC-BC26-662D32D93A1E}" presName="sibTrans" presStyleCnt="0"/>
      <dgm:spPr/>
    </dgm:pt>
    <dgm:pt modelId="{16488A19-F1FF-DF42-9051-B79B8B825551}" type="pres">
      <dgm:prSet presAssocID="{F11FEB70-4898-4DBF-A091-BD66B2B15503}" presName="node" presStyleLbl="node1" presStyleIdx="8" presStyleCnt="18">
        <dgm:presLayoutVars>
          <dgm:bulletEnabled val="1"/>
        </dgm:presLayoutVars>
      </dgm:prSet>
      <dgm:spPr/>
    </dgm:pt>
    <dgm:pt modelId="{B66E0648-DC3B-4549-BDF6-14C8C0D59D29}" type="pres">
      <dgm:prSet presAssocID="{AA42F8C7-0650-4A89-BFB2-09C97E206A20}" presName="sibTrans" presStyleCnt="0"/>
      <dgm:spPr/>
    </dgm:pt>
    <dgm:pt modelId="{1FE96895-1D77-284B-AF8A-2B7D1932004C}" type="pres">
      <dgm:prSet presAssocID="{3EB3FCE6-63FF-4213-862A-083DB7AB2DB5}" presName="node" presStyleLbl="node1" presStyleIdx="9" presStyleCnt="18">
        <dgm:presLayoutVars>
          <dgm:bulletEnabled val="1"/>
        </dgm:presLayoutVars>
      </dgm:prSet>
      <dgm:spPr/>
    </dgm:pt>
    <dgm:pt modelId="{0085ADC5-0BB9-B746-BC72-F390EB7B965B}" type="pres">
      <dgm:prSet presAssocID="{91267045-690E-4DC4-AB74-FFE8E746E068}" presName="sibTrans" presStyleCnt="0"/>
      <dgm:spPr/>
    </dgm:pt>
    <dgm:pt modelId="{6A9BA584-6CEE-A34C-8CEB-D32E090C5C33}" type="pres">
      <dgm:prSet presAssocID="{E33C62D3-B43A-417C-8737-218A6AE1C698}" presName="node" presStyleLbl="node1" presStyleIdx="10" presStyleCnt="18">
        <dgm:presLayoutVars>
          <dgm:bulletEnabled val="1"/>
        </dgm:presLayoutVars>
      </dgm:prSet>
      <dgm:spPr/>
    </dgm:pt>
    <dgm:pt modelId="{CBBC5D2C-D672-464A-BAC2-4D7FA13F4BD5}" type="pres">
      <dgm:prSet presAssocID="{11067469-D067-4130-A97A-0615E143DFF1}" presName="sibTrans" presStyleCnt="0"/>
      <dgm:spPr/>
    </dgm:pt>
    <dgm:pt modelId="{4792DE0C-D66B-9A4D-B7B0-57BD35CE260B}" type="pres">
      <dgm:prSet presAssocID="{8D76C50C-B375-4ABC-AD66-B2C0ED82AFD1}" presName="node" presStyleLbl="node1" presStyleIdx="11" presStyleCnt="18">
        <dgm:presLayoutVars>
          <dgm:bulletEnabled val="1"/>
        </dgm:presLayoutVars>
      </dgm:prSet>
      <dgm:spPr/>
    </dgm:pt>
    <dgm:pt modelId="{31A74B2C-441F-C442-B21C-A35EFDC40E12}" type="pres">
      <dgm:prSet presAssocID="{4D6A1D3F-1FC4-4185-8715-E2639DE64526}" presName="sibTrans" presStyleCnt="0"/>
      <dgm:spPr/>
    </dgm:pt>
    <dgm:pt modelId="{953EF2C1-80F7-8C4D-897B-A5F046C65C6A}" type="pres">
      <dgm:prSet presAssocID="{5C0AA332-4858-488E-A3BC-4DF4F6B32564}" presName="node" presStyleLbl="node1" presStyleIdx="12" presStyleCnt="18">
        <dgm:presLayoutVars>
          <dgm:bulletEnabled val="1"/>
        </dgm:presLayoutVars>
      </dgm:prSet>
      <dgm:spPr/>
    </dgm:pt>
    <dgm:pt modelId="{C86181C7-97CF-3B44-A652-79E94DF1E30E}" type="pres">
      <dgm:prSet presAssocID="{7B62739C-29FA-4451-A379-955564034A81}" presName="sibTrans" presStyleCnt="0"/>
      <dgm:spPr/>
    </dgm:pt>
    <dgm:pt modelId="{1B446AE5-5BDE-FC43-B1B8-6F21FC1EE841}" type="pres">
      <dgm:prSet presAssocID="{7CCFC3FF-211C-420A-876E-8E275A43EBCC}" presName="node" presStyleLbl="node1" presStyleIdx="13" presStyleCnt="18">
        <dgm:presLayoutVars>
          <dgm:bulletEnabled val="1"/>
        </dgm:presLayoutVars>
      </dgm:prSet>
      <dgm:spPr/>
    </dgm:pt>
    <dgm:pt modelId="{A0E56460-4170-5D48-B1ED-2FB0F11C2847}" type="pres">
      <dgm:prSet presAssocID="{CAB193E5-0C9F-4446-A328-589B35C93480}" presName="sibTrans" presStyleCnt="0"/>
      <dgm:spPr/>
    </dgm:pt>
    <dgm:pt modelId="{73F5AFC9-1A52-5B45-B03E-7E6248397A9E}" type="pres">
      <dgm:prSet presAssocID="{ABBDE1B2-961D-47AC-B2DD-4A1BB806F090}" presName="node" presStyleLbl="node1" presStyleIdx="14" presStyleCnt="18">
        <dgm:presLayoutVars>
          <dgm:bulletEnabled val="1"/>
        </dgm:presLayoutVars>
      </dgm:prSet>
      <dgm:spPr/>
    </dgm:pt>
    <dgm:pt modelId="{4CC23760-FBE5-004F-A81A-E8BFCA8C6928}" type="pres">
      <dgm:prSet presAssocID="{933EB52C-CB08-4BD3-B243-15CB292E0927}" presName="sibTrans" presStyleCnt="0"/>
      <dgm:spPr/>
    </dgm:pt>
    <dgm:pt modelId="{9BAC5735-CE93-0047-867D-02FD32C3A96E}" type="pres">
      <dgm:prSet presAssocID="{28B0079F-1262-4526-859C-8BED50636F2F}" presName="node" presStyleLbl="node1" presStyleIdx="15" presStyleCnt="18">
        <dgm:presLayoutVars>
          <dgm:bulletEnabled val="1"/>
        </dgm:presLayoutVars>
      </dgm:prSet>
      <dgm:spPr/>
    </dgm:pt>
    <dgm:pt modelId="{622D2188-C8B7-E840-A114-BACB2302DBE6}" type="pres">
      <dgm:prSet presAssocID="{A7698EA1-DDE2-4A07-9D98-1B3DD49D9731}" presName="sibTrans" presStyleCnt="0"/>
      <dgm:spPr/>
    </dgm:pt>
    <dgm:pt modelId="{999A1C7E-7E65-A44C-A1F5-FED20445415B}" type="pres">
      <dgm:prSet presAssocID="{D26A6C68-CFC3-4EDC-AF5A-C45C8D12F209}" presName="node" presStyleLbl="node1" presStyleIdx="16" presStyleCnt="18">
        <dgm:presLayoutVars>
          <dgm:bulletEnabled val="1"/>
        </dgm:presLayoutVars>
      </dgm:prSet>
      <dgm:spPr/>
    </dgm:pt>
    <dgm:pt modelId="{75504276-D1A0-7E49-A3F1-F60CEDE3886D}" type="pres">
      <dgm:prSet presAssocID="{53F54452-84F5-4A1E-B16F-9B11ACAA2182}" presName="sibTrans" presStyleCnt="0"/>
      <dgm:spPr/>
    </dgm:pt>
    <dgm:pt modelId="{9EDC2EB8-2ED6-A049-B162-53C9381C9E95}" type="pres">
      <dgm:prSet presAssocID="{36554248-BB57-42D3-8CA7-8E46C10CD7B7}" presName="node" presStyleLbl="node1" presStyleIdx="17" presStyleCnt="18">
        <dgm:presLayoutVars>
          <dgm:bulletEnabled val="1"/>
        </dgm:presLayoutVars>
      </dgm:prSet>
      <dgm:spPr/>
    </dgm:pt>
  </dgm:ptLst>
  <dgm:cxnLst>
    <dgm:cxn modelId="{1DC7D411-8D45-F74B-804F-357139561FFA}" type="presOf" srcId="{DF94E1C6-1C48-40F9-B3A6-9CF092E9E312}" destId="{95C2E728-CB1D-F549-8B34-39017D7196C1}" srcOrd="0" destOrd="0" presId="urn:microsoft.com/office/officeart/2005/8/layout/default"/>
    <dgm:cxn modelId="{85D79B17-42B5-A843-A44F-D1742BE09778}" type="presOf" srcId="{36554248-BB57-42D3-8CA7-8E46C10CD7B7}" destId="{9EDC2EB8-2ED6-A049-B162-53C9381C9E95}" srcOrd="0" destOrd="0" presId="urn:microsoft.com/office/officeart/2005/8/layout/default"/>
    <dgm:cxn modelId="{27162A1B-B279-5143-B11D-820BF6694AF0}" type="presOf" srcId="{3EB3FCE6-63FF-4213-862A-083DB7AB2DB5}" destId="{1FE96895-1D77-284B-AF8A-2B7D1932004C}" srcOrd="0" destOrd="0" presId="urn:microsoft.com/office/officeart/2005/8/layout/default"/>
    <dgm:cxn modelId="{F01A9D1F-0D7F-2345-9C78-88F0DB850CDD}" type="presOf" srcId="{732C6878-4577-48FF-BA71-295030D7D97D}" destId="{A869F901-9A0C-174C-9028-3F6BC6B45A41}" srcOrd="0" destOrd="0" presId="urn:microsoft.com/office/officeart/2005/8/layout/default"/>
    <dgm:cxn modelId="{EED3DF20-8D40-4A97-9B48-C1A8FBAA4112}" srcId="{8BC006C3-B501-4742-B2A0-A270473F7685}" destId="{DF94E1C6-1C48-40F9-B3A6-9CF092E9E312}" srcOrd="6" destOrd="0" parTransId="{F66FA3C7-03BA-4B3F-880D-F5A68578C38F}" sibTransId="{7F440D17-0549-4F22-BD0B-23D7DDF3E03E}"/>
    <dgm:cxn modelId="{8C266D30-999A-471B-89BF-F09826D421BF}" srcId="{8BC006C3-B501-4742-B2A0-A270473F7685}" destId="{E33C62D3-B43A-417C-8737-218A6AE1C698}" srcOrd="10" destOrd="0" parTransId="{18CACF8B-B7A3-482A-AD0B-2F593415C20E}" sibTransId="{11067469-D067-4130-A97A-0615E143DFF1}"/>
    <dgm:cxn modelId="{51D23639-1BE2-4B6A-9B88-F148B5EFE3C3}" srcId="{8BC006C3-B501-4742-B2A0-A270473F7685}" destId="{732C6878-4577-48FF-BA71-295030D7D97D}" srcOrd="0" destOrd="0" parTransId="{B3F607B8-B037-4CD9-8EFB-A4D9ED8EA637}" sibTransId="{7BE35B5D-532E-42CA-880F-BD66F9E31861}"/>
    <dgm:cxn modelId="{EC2A8339-3277-447E-A8A8-DD7E11562826}" srcId="{8BC006C3-B501-4742-B2A0-A270473F7685}" destId="{3EB3FCE6-63FF-4213-862A-083DB7AB2DB5}" srcOrd="9" destOrd="0" parTransId="{36EAA237-B656-4CDA-810F-AD9CE3346807}" sibTransId="{91267045-690E-4DC4-AB74-FFE8E746E068}"/>
    <dgm:cxn modelId="{2BA9723D-751F-4344-AE6A-0CF5E761364B}" srcId="{8BC006C3-B501-4742-B2A0-A270473F7685}" destId="{D26A6C68-CFC3-4EDC-AF5A-C45C8D12F209}" srcOrd="16" destOrd="0" parTransId="{CA553788-170B-4523-93B8-3C17F5E70AEF}" sibTransId="{53F54452-84F5-4A1E-B16F-9B11ACAA2182}"/>
    <dgm:cxn modelId="{6F97BB4E-1030-C243-BF23-3DA08A39AB09}" type="presOf" srcId="{ABBDE1B2-961D-47AC-B2DD-4A1BB806F090}" destId="{73F5AFC9-1A52-5B45-B03E-7E6248397A9E}" srcOrd="0" destOrd="0" presId="urn:microsoft.com/office/officeart/2005/8/layout/default"/>
    <dgm:cxn modelId="{6548C050-8235-4C77-8518-DA71B0C964AC}" srcId="{8BC006C3-B501-4742-B2A0-A270473F7685}" destId="{F11FEB70-4898-4DBF-A091-BD66B2B15503}" srcOrd="8" destOrd="0" parTransId="{55B16D5C-6B0B-4CEC-B2E9-E25DC7C6F5F7}" sibTransId="{AA42F8C7-0650-4A89-BFB2-09C97E206A20}"/>
    <dgm:cxn modelId="{29EEC356-3A06-0141-B79A-0AD19FC4CC6D}" type="presOf" srcId="{28B0079F-1262-4526-859C-8BED50636F2F}" destId="{9BAC5735-CE93-0047-867D-02FD32C3A96E}" srcOrd="0" destOrd="0" presId="urn:microsoft.com/office/officeart/2005/8/layout/default"/>
    <dgm:cxn modelId="{2BBE1F5B-20C8-3246-9504-AF1859D6B368}" type="presOf" srcId="{7CCFC3FF-211C-420A-876E-8E275A43EBCC}" destId="{1B446AE5-5BDE-FC43-B1B8-6F21FC1EE841}" srcOrd="0" destOrd="0" presId="urn:microsoft.com/office/officeart/2005/8/layout/default"/>
    <dgm:cxn modelId="{D68A5364-CD39-2A44-8A06-B11092F4FD04}" type="presOf" srcId="{5C0AA332-4858-488E-A3BC-4DF4F6B32564}" destId="{953EF2C1-80F7-8C4D-897B-A5F046C65C6A}" srcOrd="0" destOrd="0" presId="urn:microsoft.com/office/officeart/2005/8/layout/default"/>
    <dgm:cxn modelId="{E5B9756E-6BBE-7443-8576-B98DF3C43743}" type="presOf" srcId="{D26A6C68-CFC3-4EDC-AF5A-C45C8D12F209}" destId="{999A1C7E-7E65-A44C-A1F5-FED20445415B}" srcOrd="0" destOrd="0" presId="urn:microsoft.com/office/officeart/2005/8/layout/default"/>
    <dgm:cxn modelId="{3559407D-82FC-6D48-BA2D-32FFE79B9DE0}" type="presOf" srcId="{9FBEADC6-578E-4FE0-A3D1-201A933C531C}" destId="{A4123655-6835-4246-8E84-718FB95248E5}" srcOrd="0" destOrd="0" presId="urn:microsoft.com/office/officeart/2005/8/layout/default"/>
    <dgm:cxn modelId="{0E9E9984-9673-4B28-8BB9-B79963CE03E3}" srcId="{8BC006C3-B501-4742-B2A0-A270473F7685}" destId="{7CCFC3FF-211C-420A-876E-8E275A43EBCC}" srcOrd="13" destOrd="0" parTransId="{9460953D-DC1D-411A-9BFD-6DDEFCB748FA}" sibTransId="{CAB193E5-0C9F-4446-A328-589B35C93480}"/>
    <dgm:cxn modelId="{98DCB285-A82A-440B-B49C-E57484816610}" srcId="{8BC006C3-B501-4742-B2A0-A270473F7685}" destId="{15152909-2E8E-4AE2-9C61-408AE69AFCA7}" srcOrd="4" destOrd="0" parTransId="{2F45D6D4-A960-4615-97C5-7781E5882857}" sibTransId="{91A5E257-66CA-48B4-98CC-DC2ED4164D5C}"/>
    <dgm:cxn modelId="{DECED386-8776-A741-8D39-4E327E6725C6}" type="presOf" srcId="{C2AC9767-9C5D-4B13-B2DA-59B6FBDB7AEF}" destId="{D01DE36D-F53F-A540-965C-24B6FABC7F77}" srcOrd="0" destOrd="0" presId="urn:microsoft.com/office/officeart/2005/8/layout/default"/>
    <dgm:cxn modelId="{FC378B8B-3E41-4D04-AEA5-B810E3F7DAEC}" srcId="{8BC006C3-B501-4742-B2A0-A270473F7685}" destId="{477DD213-25D9-459E-90CF-8D0C4E8BACE9}" srcOrd="1" destOrd="0" parTransId="{38F5A122-BCDD-4F98-984F-925CBDAE9056}" sibTransId="{6DD7F9C2-523F-41B0-B1B2-F867A3BAFBBD}"/>
    <dgm:cxn modelId="{6025068C-BCB3-4554-ADD2-F915D09F0BC0}" srcId="{8BC006C3-B501-4742-B2A0-A270473F7685}" destId="{ABBDE1B2-961D-47AC-B2DD-4A1BB806F090}" srcOrd="14" destOrd="0" parTransId="{4E39C18F-818D-434A-BAC6-8BBB78E71916}" sibTransId="{933EB52C-CB08-4BD3-B243-15CB292E0927}"/>
    <dgm:cxn modelId="{F1D3CB9F-4EF9-4CFD-A3C7-629D7BE7A6A4}" srcId="{8BC006C3-B501-4742-B2A0-A270473F7685}" destId="{28B0079F-1262-4526-859C-8BED50636F2F}" srcOrd="15" destOrd="0" parTransId="{AC0A6D9B-B67A-4CAD-B79A-D7052C017C94}" sibTransId="{A7698EA1-DDE2-4A07-9D98-1B3DD49D9731}"/>
    <dgm:cxn modelId="{238FEAA1-6B08-D24A-9D40-7FEEED1A9DDB}" type="presOf" srcId="{8BC006C3-B501-4742-B2A0-A270473F7685}" destId="{FAA4E7DE-5779-2841-892E-31CB8AFC4CD1}" srcOrd="0" destOrd="0" presId="urn:microsoft.com/office/officeart/2005/8/layout/default"/>
    <dgm:cxn modelId="{376006A7-0E71-1248-B28E-1BF6C19E254F}" type="presOf" srcId="{89ED6BCD-EB21-49D1-9409-4E00433DE4AC}" destId="{58F715E1-3814-CA4C-B8E4-8A7431319924}" srcOrd="0" destOrd="0" presId="urn:microsoft.com/office/officeart/2005/8/layout/default"/>
    <dgm:cxn modelId="{169B42AA-E060-4889-9507-46035B827D3F}" srcId="{8BC006C3-B501-4742-B2A0-A270473F7685}" destId="{C2AC9767-9C5D-4B13-B2DA-59B6FBDB7AEF}" srcOrd="7" destOrd="0" parTransId="{FE8A27F6-1906-486A-A580-54176B20D2BC}" sibTransId="{BA48D6D3-2010-46CC-BC26-662D32D93A1E}"/>
    <dgm:cxn modelId="{19EAD4C6-2171-4DED-9EBB-95DD184EF461}" srcId="{8BC006C3-B501-4742-B2A0-A270473F7685}" destId="{9FBEADC6-578E-4FE0-A3D1-201A933C531C}" srcOrd="5" destOrd="0" parTransId="{A8356710-F1AA-4D09-BEBB-F5AA0527A537}" sibTransId="{E9838EF7-5698-4428-A972-8A59C002513A}"/>
    <dgm:cxn modelId="{6B85ACD3-8995-4657-A59E-1296215D2683}" srcId="{8BC006C3-B501-4742-B2A0-A270473F7685}" destId="{89ED6BCD-EB21-49D1-9409-4E00433DE4AC}" srcOrd="2" destOrd="0" parTransId="{781E763C-CAA1-47BD-9EAC-9436399CB1E5}" sibTransId="{1DC9104D-8D39-4C61-B215-1269A0A8FFBA}"/>
    <dgm:cxn modelId="{BF4128D7-5185-354A-BCEA-22654F4994F9}" type="presOf" srcId="{F11FEB70-4898-4DBF-A091-BD66B2B15503}" destId="{16488A19-F1FF-DF42-9051-B79B8B825551}" srcOrd="0" destOrd="0" presId="urn:microsoft.com/office/officeart/2005/8/layout/default"/>
    <dgm:cxn modelId="{E77408DD-96B5-4DDB-A133-38643E4C0F1F}" srcId="{8BC006C3-B501-4742-B2A0-A270473F7685}" destId="{0C15C3A8-BD4F-47BE-9E25-9D7783945004}" srcOrd="3" destOrd="0" parTransId="{907BFD69-4D47-4B3D-BACC-3E32935F16E9}" sibTransId="{6204C5BA-876F-4793-A7BD-6500C56093A5}"/>
    <dgm:cxn modelId="{783AC5E4-B2F6-FD48-8E45-616CE5B7B826}" type="presOf" srcId="{0C15C3A8-BD4F-47BE-9E25-9D7783945004}" destId="{243EA6C2-49D5-D847-A88F-65193C0B9F6C}" srcOrd="0" destOrd="0" presId="urn:microsoft.com/office/officeart/2005/8/layout/default"/>
    <dgm:cxn modelId="{09BEE5E6-9312-4FDF-99F1-A6C6D777BD79}" srcId="{8BC006C3-B501-4742-B2A0-A270473F7685}" destId="{36554248-BB57-42D3-8CA7-8E46C10CD7B7}" srcOrd="17" destOrd="0" parTransId="{2D78A9F0-5F26-433C-9ABD-B8932A670C05}" sibTransId="{75E4E4AC-E6A8-42C6-A05D-99021230D4B0}"/>
    <dgm:cxn modelId="{209C95EB-7C34-2642-9185-2006578D4962}" type="presOf" srcId="{15152909-2E8E-4AE2-9C61-408AE69AFCA7}" destId="{714B0A0D-1C5A-FD42-9B3B-DCCA7D02616E}" srcOrd="0" destOrd="0" presId="urn:microsoft.com/office/officeart/2005/8/layout/default"/>
    <dgm:cxn modelId="{8E05DCEE-783E-C344-86D4-878AA5AC041E}" type="presOf" srcId="{477DD213-25D9-459E-90CF-8D0C4E8BACE9}" destId="{78D2A5C4-D819-BE41-8102-9DB4873B2ED4}" srcOrd="0" destOrd="0" presId="urn:microsoft.com/office/officeart/2005/8/layout/default"/>
    <dgm:cxn modelId="{FF0248F0-E15B-4393-810E-B01B596E65AF}" srcId="{8BC006C3-B501-4742-B2A0-A270473F7685}" destId="{5C0AA332-4858-488E-A3BC-4DF4F6B32564}" srcOrd="12" destOrd="0" parTransId="{9B3A088F-C142-474D-930F-656CB1E6C7D8}" sibTransId="{7B62739C-29FA-4451-A379-955564034A81}"/>
    <dgm:cxn modelId="{B3937FF5-0A2D-3C41-91E7-9069D797B83B}" type="presOf" srcId="{E33C62D3-B43A-417C-8737-218A6AE1C698}" destId="{6A9BA584-6CEE-A34C-8CEB-D32E090C5C33}" srcOrd="0" destOrd="0" presId="urn:microsoft.com/office/officeart/2005/8/layout/default"/>
    <dgm:cxn modelId="{5271B6F6-AB21-47AB-9226-9B0478D90127}" srcId="{8BC006C3-B501-4742-B2A0-A270473F7685}" destId="{8D76C50C-B375-4ABC-AD66-B2C0ED82AFD1}" srcOrd="11" destOrd="0" parTransId="{4E6C5667-734C-4520-9AB2-E7FCD2425D62}" sibTransId="{4D6A1D3F-1FC4-4185-8715-E2639DE64526}"/>
    <dgm:cxn modelId="{8B9A96FA-D0E9-554C-8386-2EE13E14F7CC}" type="presOf" srcId="{8D76C50C-B375-4ABC-AD66-B2C0ED82AFD1}" destId="{4792DE0C-D66B-9A4D-B7B0-57BD35CE260B}" srcOrd="0" destOrd="0" presId="urn:microsoft.com/office/officeart/2005/8/layout/default"/>
    <dgm:cxn modelId="{EA0FB6DD-7812-B44E-9C86-DBAABC5371FE}" type="presParOf" srcId="{FAA4E7DE-5779-2841-892E-31CB8AFC4CD1}" destId="{A869F901-9A0C-174C-9028-3F6BC6B45A41}" srcOrd="0" destOrd="0" presId="urn:microsoft.com/office/officeart/2005/8/layout/default"/>
    <dgm:cxn modelId="{4BBA944D-AF21-1D40-8FB0-E62FABBE528C}" type="presParOf" srcId="{FAA4E7DE-5779-2841-892E-31CB8AFC4CD1}" destId="{4A517736-363B-1F4D-A5F2-3EA61012809F}" srcOrd="1" destOrd="0" presId="urn:microsoft.com/office/officeart/2005/8/layout/default"/>
    <dgm:cxn modelId="{F39E93E8-6187-4341-8E1E-AE7EFBE3D7FA}" type="presParOf" srcId="{FAA4E7DE-5779-2841-892E-31CB8AFC4CD1}" destId="{78D2A5C4-D819-BE41-8102-9DB4873B2ED4}" srcOrd="2" destOrd="0" presId="urn:microsoft.com/office/officeart/2005/8/layout/default"/>
    <dgm:cxn modelId="{E0FAA20B-86D2-F44C-B894-2D1673D16EA9}" type="presParOf" srcId="{FAA4E7DE-5779-2841-892E-31CB8AFC4CD1}" destId="{1303EB5C-422B-1942-96BB-BCEB2CE72556}" srcOrd="3" destOrd="0" presId="urn:microsoft.com/office/officeart/2005/8/layout/default"/>
    <dgm:cxn modelId="{A8BCD670-FDB5-0F48-88FC-0DFEECDF538A}" type="presParOf" srcId="{FAA4E7DE-5779-2841-892E-31CB8AFC4CD1}" destId="{58F715E1-3814-CA4C-B8E4-8A7431319924}" srcOrd="4" destOrd="0" presId="urn:microsoft.com/office/officeart/2005/8/layout/default"/>
    <dgm:cxn modelId="{BA4D26EA-A495-4B4A-8E5F-F76029C1E968}" type="presParOf" srcId="{FAA4E7DE-5779-2841-892E-31CB8AFC4CD1}" destId="{60C4E875-C1B9-7D44-9A18-593BCC94D0EC}" srcOrd="5" destOrd="0" presId="urn:microsoft.com/office/officeart/2005/8/layout/default"/>
    <dgm:cxn modelId="{69EE44C1-097F-4B4B-BA5E-32B447B53191}" type="presParOf" srcId="{FAA4E7DE-5779-2841-892E-31CB8AFC4CD1}" destId="{243EA6C2-49D5-D847-A88F-65193C0B9F6C}" srcOrd="6" destOrd="0" presId="urn:microsoft.com/office/officeart/2005/8/layout/default"/>
    <dgm:cxn modelId="{3E49AFDE-8BE6-E244-9569-50962D34A5B9}" type="presParOf" srcId="{FAA4E7DE-5779-2841-892E-31CB8AFC4CD1}" destId="{655F93CD-2199-B74D-9AD2-5548F0A629DC}" srcOrd="7" destOrd="0" presId="urn:microsoft.com/office/officeart/2005/8/layout/default"/>
    <dgm:cxn modelId="{D791FF05-E2CD-7040-A752-4B71E6A5E258}" type="presParOf" srcId="{FAA4E7DE-5779-2841-892E-31CB8AFC4CD1}" destId="{714B0A0D-1C5A-FD42-9B3B-DCCA7D02616E}" srcOrd="8" destOrd="0" presId="urn:microsoft.com/office/officeart/2005/8/layout/default"/>
    <dgm:cxn modelId="{5F4367D0-C218-3E40-9C63-D2C91CE541AE}" type="presParOf" srcId="{FAA4E7DE-5779-2841-892E-31CB8AFC4CD1}" destId="{F390982E-E050-1642-A400-3A4A02FEF3CC}" srcOrd="9" destOrd="0" presId="urn:microsoft.com/office/officeart/2005/8/layout/default"/>
    <dgm:cxn modelId="{0F60E7E3-F4E1-B142-B944-DEFF91B0324E}" type="presParOf" srcId="{FAA4E7DE-5779-2841-892E-31CB8AFC4CD1}" destId="{A4123655-6835-4246-8E84-718FB95248E5}" srcOrd="10" destOrd="0" presId="urn:microsoft.com/office/officeart/2005/8/layout/default"/>
    <dgm:cxn modelId="{4CBB6CD6-F93D-A744-9C81-E43DCAF32CC7}" type="presParOf" srcId="{FAA4E7DE-5779-2841-892E-31CB8AFC4CD1}" destId="{4AA5D8FC-8FB2-5D49-A420-2EDB09EF7D5D}" srcOrd="11" destOrd="0" presId="urn:microsoft.com/office/officeart/2005/8/layout/default"/>
    <dgm:cxn modelId="{CAC1D477-B9DA-7D4F-823A-5C8349FA084B}" type="presParOf" srcId="{FAA4E7DE-5779-2841-892E-31CB8AFC4CD1}" destId="{95C2E728-CB1D-F549-8B34-39017D7196C1}" srcOrd="12" destOrd="0" presId="urn:microsoft.com/office/officeart/2005/8/layout/default"/>
    <dgm:cxn modelId="{498CE1A0-5E41-2A49-BC72-77AFB53CBAA0}" type="presParOf" srcId="{FAA4E7DE-5779-2841-892E-31CB8AFC4CD1}" destId="{0402A295-BD2B-5947-97A5-2302355B5BD1}" srcOrd="13" destOrd="0" presId="urn:microsoft.com/office/officeart/2005/8/layout/default"/>
    <dgm:cxn modelId="{A9EBD090-A7A4-9347-9CDB-5B7814DE4568}" type="presParOf" srcId="{FAA4E7DE-5779-2841-892E-31CB8AFC4CD1}" destId="{D01DE36D-F53F-A540-965C-24B6FABC7F77}" srcOrd="14" destOrd="0" presId="urn:microsoft.com/office/officeart/2005/8/layout/default"/>
    <dgm:cxn modelId="{FE58B6F6-68A9-6C48-AF19-750A2DFF0697}" type="presParOf" srcId="{FAA4E7DE-5779-2841-892E-31CB8AFC4CD1}" destId="{4AF59C49-CDFB-F746-B6F2-0103BFD7B297}" srcOrd="15" destOrd="0" presId="urn:microsoft.com/office/officeart/2005/8/layout/default"/>
    <dgm:cxn modelId="{83F19598-2DAE-F640-B612-ADED426B8060}" type="presParOf" srcId="{FAA4E7DE-5779-2841-892E-31CB8AFC4CD1}" destId="{16488A19-F1FF-DF42-9051-B79B8B825551}" srcOrd="16" destOrd="0" presId="urn:microsoft.com/office/officeart/2005/8/layout/default"/>
    <dgm:cxn modelId="{78C48F17-5F7B-0240-A482-4A5BE6BBCF5D}" type="presParOf" srcId="{FAA4E7DE-5779-2841-892E-31CB8AFC4CD1}" destId="{B66E0648-DC3B-4549-BDF6-14C8C0D59D29}" srcOrd="17" destOrd="0" presId="urn:microsoft.com/office/officeart/2005/8/layout/default"/>
    <dgm:cxn modelId="{CBF7F312-6DF3-5F48-A042-AD590A4EDB4E}" type="presParOf" srcId="{FAA4E7DE-5779-2841-892E-31CB8AFC4CD1}" destId="{1FE96895-1D77-284B-AF8A-2B7D1932004C}" srcOrd="18" destOrd="0" presId="urn:microsoft.com/office/officeart/2005/8/layout/default"/>
    <dgm:cxn modelId="{50E525AE-FF0A-4E43-BD73-C95E5EE57263}" type="presParOf" srcId="{FAA4E7DE-5779-2841-892E-31CB8AFC4CD1}" destId="{0085ADC5-0BB9-B746-BC72-F390EB7B965B}" srcOrd="19" destOrd="0" presId="urn:microsoft.com/office/officeart/2005/8/layout/default"/>
    <dgm:cxn modelId="{C8E6B94E-70AB-E14C-9C30-7DF9D8EAFBC1}" type="presParOf" srcId="{FAA4E7DE-5779-2841-892E-31CB8AFC4CD1}" destId="{6A9BA584-6CEE-A34C-8CEB-D32E090C5C33}" srcOrd="20" destOrd="0" presId="urn:microsoft.com/office/officeart/2005/8/layout/default"/>
    <dgm:cxn modelId="{ED102B50-224C-9646-B8A9-4DED262412E0}" type="presParOf" srcId="{FAA4E7DE-5779-2841-892E-31CB8AFC4CD1}" destId="{CBBC5D2C-D672-464A-BAC2-4D7FA13F4BD5}" srcOrd="21" destOrd="0" presId="urn:microsoft.com/office/officeart/2005/8/layout/default"/>
    <dgm:cxn modelId="{AC71ED16-42D6-8249-9556-0C201CEEDEBC}" type="presParOf" srcId="{FAA4E7DE-5779-2841-892E-31CB8AFC4CD1}" destId="{4792DE0C-D66B-9A4D-B7B0-57BD35CE260B}" srcOrd="22" destOrd="0" presId="urn:microsoft.com/office/officeart/2005/8/layout/default"/>
    <dgm:cxn modelId="{D4D9A109-C995-0845-B20E-5564F35D2C38}" type="presParOf" srcId="{FAA4E7DE-5779-2841-892E-31CB8AFC4CD1}" destId="{31A74B2C-441F-C442-B21C-A35EFDC40E12}" srcOrd="23" destOrd="0" presId="urn:microsoft.com/office/officeart/2005/8/layout/default"/>
    <dgm:cxn modelId="{5D984873-4A4A-4041-9D0D-BD9B16EEC936}" type="presParOf" srcId="{FAA4E7DE-5779-2841-892E-31CB8AFC4CD1}" destId="{953EF2C1-80F7-8C4D-897B-A5F046C65C6A}" srcOrd="24" destOrd="0" presId="urn:microsoft.com/office/officeart/2005/8/layout/default"/>
    <dgm:cxn modelId="{32F82E6E-6C98-4349-AF61-D9FE8B0E18D5}" type="presParOf" srcId="{FAA4E7DE-5779-2841-892E-31CB8AFC4CD1}" destId="{C86181C7-97CF-3B44-A652-79E94DF1E30E}" srcOrd="25" destOrd="0" presId="urn:microsoft.com/office/officeart/2005/8/layout/default"/>
    <dgm:cxn modelId="{88C9944F-CE1C-974B-B569-C19CEFDF47B9}" type="presParOf" srcId="{FAA4E7DE-5779-2841-892E-31CB8AFC4CD1}" destId="{1B446AE5-5BDE-FC43-B1B8-6F21FC1EE841}" srcOrd="26" destOrd="0" presId="urn:microsoft.com/office/officeart/2005/8/layout/default"/>
    <dgm:cxn modelId="{22E8E4AB-BE71-F643-B3ED-C8220B9FD8E4}" type="presParOf" srcId="{FAA4E7DE-5779-2841-892E-31CB8AFC4CD1}" destId="{A0E56460-4170-5D48-B1ED-2FB0F11C2847}" srcOrd="27" destOrd="0" presId="urn:microsoft.com/office/officeart/2005/8/layout/default"/>
    <dgm:cxn modelId="{A8A20101-FAEF-F942-86D0-7FE31B0DE0BE}" type="presParOf" srcId="{FAA4E7DE-5779-2841-892E-31CB8AFC4CD1}" destId="{73F5AFC9-1A52-5B45-B03E-7E6248397A9E}" srcOrd="28" destOrd="0" presId="urn:microsoft.com/office/officeart/2005/8/layout/default"/>
    <dgm:cxn modelId="{D3D9A8E8-DF0D-3E46-BAB2-CB86FBA875BC}" type="presParOf" srcId="{FAA4E7DE-5779-2841-892E-31CB8AFC4CD1}" destId="{4CC23760-FBE5-004F-A81A-E8BFCA8C6928}" srcOrd="29" destOrd="0" presId="urn:microsoft.com/office/officeart/2005/8/layout/default"/>
    <dgm:cxn modelId="{901657AE-B7BC-A240-9E3A-9F13AD71D6C0}" type="presParOf" srcId="{FAA4E7DE-5779-2841-892E-31CB8AFC4CD1}" destId="{9BAC5735-CE93-0047-867D-02FD32C3A96E}" srcOrd="30" destOrd="0" presId="urn:microsoft.com/office/officeart/2005/8/layout/default"/>
    <dgm:cxn modelId="{B0C43A2D-7E73-6941-BBD1-143348A4C20F}" type="presParOf" srcId="{FAA4E7DE-5779-2841-892E-31CB8AFC4CD1}" destId="{622D2188-C8B7-E840-A114-BACB2302DBE6}" srcOrd="31" destOrd="0" presId="urn:microsoft.com/office/officeart/2005/8/layout/default"/>
    <dgm:cxn modelId="{A175B003-CEE4-9E4C-8DE0-533441A64BDE}" type="presParOf" srcId="{FAA4E7DE-5779-2841-892E-31CB8AFC4CD1}" destId="{999A1C7E-7E65-A44C-A1F5-FED20445415B}" srcOrd="32" destOrd="0" presId="urn:microsoft.com/office/officeart/2005/8/layout/default"/>
    <dgm:cxn modelId="{31E51087-573E-5D49-8861-94C0DF4C60E4}" type="presParOf" srcId="{FAA4E7DE-5779-2841-892E-31CB8AFC4CD1}" destId="{75504276-D1A0-7E49-A3F1-F60CEDE3886D}" srcOrd="33" destOrd="0" presId="urn:microsoft.com/office/officeart/2005/8/layout/default"/>
    <dgm:cxn modelId="{46F5079D-87A9-DD43-90C0-736F82165224}" type="presParOf" srcId="{FAA4E7DE-5779-2841-892E-31CB8AFC4CD1}" destId="{9EDC2EB8-2ED6-A049-B162-53C9381C9E95}" srcOrd="3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4B07E8A-F9E3-4405-AD4B-21AFCA864195}"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315379F2-567A-4E09-BF53-C19DFADAB6D3}">
      <dgm:prSet/>
      <dgm:spPr/>
      <dgm:t>
        <a:bodyPr/>
        <a:lstStyle/>
        <a:p>
          <a:r>
            <a:rPr lang="en-GB"/>
            <a:t>I identified the key issue—how to foster belonging in first pastoral tutorials—by gathering preliminary insights from existing literature and conversations within tutorial sessions. </a:t>
          </a:r>
          <a:endParaRPr lang="en-US"/>
        </a:p>
      </dgm:t>
    </dgm:pt>
    <dgm:pt modelId="{DB125D85-9F62-43BA-8C39-590F1DC55DFC}" type="parTrans" cxnId="{23E848AD-0B4E-4FD2-915F-A71B1ECD6558}">
      <dgm:prSet/>
      <dgm:spPr/>
      <dgm:t>
        <a:bodyPr/>
        <a:lstStyle/>
        <a:p>
          <a:endParaRPr lang="en-US"/>
        </a:p>
      </dgm:t>
    </dgm:pt>
    <dgm:pt modelId="{B98BE22B-E97A-4454-A293-98FD83896C19}" type="sibTrans" cxnId="{23E848AD-0B4E-4FD2-915F-A71B1ECD6558}">
      <dgm:prSet/>
      <dgm:spPr/>
      <dgm:t>
        <a:bodyPr/>
        <a:lstStyle/>
        <a:p>
          <a:endParaRPr lang="en-US"/>
        </a:p>
      </dgm:t>
    </dgm:pt>
    <dgm:pt modelId="{638F1459-97F3-46C1-8533-2374CDF562ED}">
      <dgm:prSet/>
      <dgm:spPr/>
      <dgm:t>
        <a:bodyPr/>
        <a:lstStyle/>
        <a:p>
          <a:r>
            <a:rPr lang="en-GB"/>
            <a:t>2. Next, I developed targeted interventions, such as the tailored tutorial activities and reflective prompt questions, which I then implemented in real-time classroom settings online in three groups of 7-9. </a:t>
          </a:r>
          <a:endParaRPr lang="en-US"/>
        </a:p>
      </dgm:t>
    </dgm:pt>
    <dgm:pt modelId="{DE3D50BD-FA26-4BE0-95F8-3B139A5794B6}" type="parTrans" cxnId="{260DA60D-35C5-4041-93EA-4F0AC5ED2A66}">
      <dgm:prSet/>
      <dgm:spPr/>
      <dgm:t>
        <a:bodyPr/>
        <a:lstStyle/>
        <a:p>
          <a:endParaRPr lang="en-US"/>
        </a:p>
      </dgm:t>
    </dgm:pt>
    <dgm:pt modelId="{18A96A34-1290-4DBD-8C02-E5799F4D018D}" type="sibTrans" cxnId="{260DA60D-35C5-4041-93EA-4F0AC5ED2A66}">
      <dgm:prSet/>
      <dgm:spPr/>
      <dgm:t>
        <a:bodyPr/>
        <a:lstStyle/>
        <a:p>
          <a:endParaRPr lang="en-US"/>
        </a:p>
      </dgm:t>
    </dgm:pt>
    <dgm:pt modelId="{9A973976-6879-4FF5-93BD-C591B706D7D1}">
      <dgm:prSet/>
      <dgm:spPr/>
      <dgm:t>
        <a:bodyPr/>
        <a:lstStyle/>
        <a:p>
          <a:r>
            <a:rPr lang="en-GB" dirty="0"/>
            <a:t>3. I gathered data through these student observations in images and writing, reached out for student reflections, and feedback surveys which were few and far between, and thus became more observational.</a:t>
          </a:r>
          <a:endParaRPr lang="en-US" dirty="0"/>
        </a:p>
      </dgm:t>
    </dgm:pt>
    <dgm:pt modelId="{D99E8DAD-A5A9-4273-B8C6-57261A4D62CF}" type="parTrans" cxnId="{948E1425-2520-4F61-9DB8-ECF57500DF31}">
      <dgm:prSet/>
      <dgm:spPr/>
      <dgm:t>
        <a:bodyPr/>
        <a:lstStyle/>
        <a:p>
          <a:endParaRPr lang="en-US"/>
        </a:p>
      </dgm:t>
    </dgm:pt>
    <dgm:pt modelId="{83037E91-E256-43B2-AB3A-7ABB76730D3A}" type="sibTrans" cxnId="{948E1425-2520-4F61-9DB8-ECF57500DF31}">
      <dgm:prSet/>
      <dgm:spPr/>
      <dgm:t>
        <a:bodyPr/>
        <a:lstStyle/>
        <a:p>
          <a:endParaRPr lang="en-US"/>
        </a:p>
      </dgm:t>
    </dgm:pt>
    <dgm:pt modelId="{10B399C6-5520-4F2D-8ADC-E5A5AA3B00FF}">
      <dgm:prSet/>
      <dgm:spPr/>
      <dgm:t>
        <a:bodyPr/>
        <a:lstStyle/>
        <a:p>
          <a:r>
            <a:rPr lang="en-GB"/>
            <a:t>4. Finally, I analysed the findings, refining my approaches before looping back into the next cycle. </a:t>
          </a:r>
          <a:endParaRPr lang="en-US"/>
        </a:p>
      </dgm:t>
    </dgm:pt>
    <dgm:pt modelId="{077B056C-E4ED-41B5-96B8-C9C827E240E4}" type="parTrans" cxnId="{E4819989-3050-416F-9903-5568E5A3A6C9}">
      <dgm:prSet/>
      <dgm:spPr/>
      <dgm:t>
        <a:bodyPr/>
        <a:lstStyle/>
        <a:p>
          <a:endParaRPr lang="en-US"/>
        </a:p>
      </dgm:t>
    </dgm:pt>
    <dgm:pt modelId="{A1A1DC27-2011-4A01-BEAD-958E73C4D688}" type="sibTrans" cxnId="{E4819989-3050-416F-9903-5568E5A3A6C9}">
      <dgm:prSet/>
      <dgm:spPr/>
      <dgm:t>
        <a:bodyPr/>
        <a:lstStyle/>
        <a:p>
          <a:endParaRPr lang="en-US"/>
        </a:p>
      </dgm:t>
    </dgm:pt>
    <dgm:pt modelId="{6D23C679-4403-4866-97FD-A240FD98E3DC}">
      <dgm:prSet/>
      <dgm:spPr/>
      <dgm:t>
        <a:bodyPr/>
        <a:lstStyle/>
        <a:p>
          <a:r>
            <a:rPr lang="en-GB"/>
            <a:t>5. This iterative process helped ensure that each step was grounded in actual student experiences and guided by ongoing reflections on practice.</a:t>
          </a:r>
          <a:endParaRPr lang="en-US"/>
        </a:p>
      </dgm:t>
    </dgm:pt>
    <dgm:pt modelId="{82003BC2-BC8A-4E75-9228-7D60FDFF3FEE}" type="parTrans" cxnId="{33DBC1AE-DCFE-49A9-936E-14FDA315A187}">
      <dgm:prSet/>
      <dgm:spPr/>
      <dgm:t>
        <a:bodyPr/>
        <a:lstStyle/>
        <a:p>
          <a:endParaRPr lang="en-US"/>
        </a:p>
      </dgm:t>
    </dgm:pt>
    <dgm:pt modelId="{BD01A6DE-DD00-416E-B1BF-FBB474857059}" type="sibTrans" cxnId="{33DBC1AE-DCFE-49A9-936E-14FDA315A187}">
      <dgm:prSet/>
      <dgm:spPr/>
      <dgm:t>
        <a:bodyPr/>
        <a:lstStyle/>
        <a:p>
          <a:endParaRPr lang="en-US"/>
        </a:p>
      </dgm:t>
    </dgm:pt>
    <dgm:pt modelId="{BC6BA585-FD0E-E34B-AAE0-F3C68E43EB14}" type="pres">
      <dgm:prSet presAssocID="{24B07E8A-F9E3-4405-AD4B-21AFCA864195}" presName="cycle" presStyleCnt="0">
        <dgm:presLayoutVars>
          <dgm:dir/>
          <dgm:resizeHandles val="exact"/>
        </dgm:presLayoutVars>
      </dgm:prSet>
      <dgm:spPr/>
    </dgm:pt>
    <dgm:pt modelId="{4E6790C6-B64C-FE41-9A79-FDBB461754E3}" type="pres">
      <dgm:prSet presAssocID="{315379F2-567A-4E09-BF53-C19DFADAB6D3}" presName="dummy" presStyleCnt="0"/>
      <dgm:spPr/>
    </dgm:pt>
    <dgm:pt modelId="{39295113-4822-F940-A8AD-EBF25D7014CD}" type="pres">
      <dgm:prSet presAssocID="{315379F2-567A-4E09-BF53-C19DFADAB6D3}" presName="node" presStyleLbl="revTx" presStyleIdx="0" presStyleCnt="5">
        <dgm:presLayoutVars>
          <dgm:bulletEnabled val="1"/>
        </dgm:presLayoutVars>
      </dgm:prSet>
      <dgm:spPr/>
    </dgm:pt>
    <dgm:pt modelId="{DF97CCF2-D879-1F4B-8B25-8BE174739465}" type="pres">
      <dgm:prSet presAssocID="{B98BE22B-E97A-4454-A293-98FD83896C19}" presName="sibTrans" presStyleLbl="node1" presStyleIdx="0" presStyleCnt="5"/>
      <dgm:spPr/>
    </dgm:pt>
    <dgm:pt modelId="{B9381D87-7731-D34D-8CEC-4F37065EB63D}" type="pres">
      <dgm:prSet presAssocID="{638F1459-97F3-46C1-8533-2374CDF562ED}" presName="dummy" presStyleCnt="0"/>
      <dgm:spPr/>
    </dgm:pt>
    <dgm:pt modelId="{21F9214F-C3C7-0547-9714-5905B5209A22}" type="pres">
      <dgm:prSet presAssocID="{638F1459-97F3-46C1-8533-2374CDF562ED}" presName="node" presStyleLbl="revTx" presStyleIdx="1" presStyleCnt="5">
        <dgm:presLayoutVars>
          <dgm:bulletEnabled val="1"/>
        </dgm:presLayoutVars>
      </dgm:prSet>
      <dgm:spPr/>
    </dgm:pt>
    <dgm:pt modelId="{EE789ECB-D4CD-F84A-9433-BD5CA7ACCD05}" type="pres">
      <dgm:prSet presAssocID="{18A96A34-1290-4DBD-8C02-E5799F4D018D}" presName="sibTrans" presStyleLbl="node1" presStyleIdx="1" presStyleCnt="5"/>
      <dgm:spPr/>
    </dgm:pt>
    <dgm:pt modelId="{6D81FA52-0E65-2D43-A35A-114D80DE8D5D}" type="pres">
      <dgm:prSet presAssocID="{9A973976-6879-4FF5-93BD-C591B706D7D1}" presName="dummy" presStyleCnt="0"/>
      <dgm:spPr/>
    </dgm:pt>
    <dgm:pt modelId="{F386F0DB-396D-274D-A98C-19E70CEE23F1}" type="pres">
      <dgm:prSet presAssocID="{9A973976-6879-4FF5-93BD-C591B706D7D1}" presName="node" presStyleLbl="revTx" presStyleIdx="2" presStyleCnt="5">
        <dgm:presLayoutVars>
          <dgm:bulletEnabled val="1"/>
        </dgm:presLayoutVars>
      </dgm:prSet>
      <dgm:spPr/>
    </dgm:pt>
    <dgm:pt modelId="{7878CC95-ED97-BD4D-B6B6-08589FB91E68}" type="pres">
      <dgm:prSet presAssocID="{83037E91-E256-43B2-AB3A-7ABB76730D3A}" presName="sibTrans" presStyleLbl="node1" presStyleIdx="2" presStyleCnt="5"/>
      <dgm:spPr/>
    </dgm:pt>
    <dgm:pt modelId="{BD79868C-2B6F-BB4A-9C05-BC616437C4AB}" type="pres">
      <dgm:prSet presAssocID="{10B399C6-5520-4F2D-8ADC-E5A5AA3B00FF}" presName="dummy" presStyleCnt="0"/>
      <dgm:spPr/>
    </dgm:pt>
    <dgm:pt modelId="{09F7EB7E-3ACF-4E46-B28C-FE2A8C1A236B}" type="pres">
      <dgm:prSet presAssocID="{10B399C6-5520-4F2D-8ADC-E5A5AA3B00FF}" presName="node" presStyleLbl="revTx" presStyleIdx="3" presStyleCnt="5">
        <dgm:presLayoutVars>
          <dgm:bulletEnabled val="1"/>
        </dgm:presLayoutVars>
      </dgm:prSet>
      <dgm:spPr/>
    </dgm:pt>
    <dgm:pt modelId="{ED5744DA-1A1D-7D49-890B-2FED1CAAB5D3}" type="pres">
      <dgm:prSet presAssocID="{A1A1DC27-2011-4A01-BEAD-958E73C4D688}" presName="sibTrans" presStyleLbl="node1" presStyleIdx="3" presStyleCnt="5"/>
      <dgm:spPr/>
    </dgm:pt>
    <dgm:pt modelId="{ADC1637C-FAF3-3A47-8AFC-D2B28D2E4FA4}" type="pres">
      <dgm:prSet presAssocID="{6D23C679-4403-4866-97FD-A240FD98E3DC}" presName="dummy" presStyleCnt="0"/>
      <dgm:spPr/>
    </dgm:pt>
    <dgm:pt modelId="{0A784C72-9045-3042-8546-C974445FCD56}" type="pres">
      <dgm:prSet presAssocID="{6D23C679-4403-4866-97FD-A240FD98E3DC}" presName="node" presStyleLbl="revTx" presStyleIdx="4" presStyleCnt="5">
        <dgm:presLayoutVars>
          <dgm:bulletEnabled val="1"/>
        </dgm:presLayoutVars>
      </dgm:prSet>
      <dgm:spPr/>
    </dgm:pt>
    <dgm:pt modelId="{E2786527-0E9D-CC49-ADC4-4269D669C166}" type="pres">
      <dgm:prSet presAssocID="{BD01A6DE-DD00-416E-B1BF-FBB474857059}" presName="sibTrans" presStyleLbl="node1" presStyleIdx="4" presStyleCnt="5"/>
      <dgm:spPr/>
    </dgm:pt>
  </dgm:ptLst>
  <dgm:cxnLst>
    <dgm:cxn modelId="{260DA60D-35C5-4041-93EA-4F0AC5ED2A66}" srcId="{24B07E8A-F9E3-4405-AD4B-21AFCA864195}" destId="{638F1459-97F3-46C1-8533-2374CDF562ED}" srcOrd="1" destOrd="0" parTransId="{DE3D50BD-FA26-4BE0-95F8-3B139A5794B6}" sibTransId="{18A96A34-1290-4DBD-8C02-E5799F4D018D}"/>
    <dgm:cxn modelId="{F074CD0E-03EA-2546-82D9-83EE695A9A9E}" type="presOf" srcId="{6D23C679-4403-4866-97FD-A240FD98E3DC}" destId="{0A784C72-9045-3042-8546-C974445FCD56}" srcOrd="0" destOrd="0" presId="urn:microsoft.com/office/officeart/2005/8/layout/cycle1"/>
    <dgm:cxn modelId="{B9721D16-4D03-1449-9554-17269D1FEBF4}" type="presOf" srcId="{24B07E8A-F9E3-4405-AD4B-21AFCA864195}" destId="{BC6BA585-FD0E-E34B-AAE0-F3C68E43EB14}" srcOrd="0" destOrd="0" presId="urn:microsoft.com/office/officeart/2005/8/layout/cycle1"/>
    <dgm:cxn modelId="{948E1425-2520-4F61-9DB8-ECF57500DF31}" srcId="{24B07E8A-F9E3-4405-AD4B-21AFCA864195}" destId="{9A973976-6879-4FF5-93BD-C591B706D7D1}" srcOrd="2" destOrd="0" parTransId="{D99E8DAD-A5A9-4273-B8C6-57261A4D62CF}" sibTransId="{83037E91-E256-43B2-AB3A-7ABB76730D3A}"/>
    <dgm:cxn modelId="{F3AB3B3C-D009-7647-ADDD-E833EF39A3F1}" type="presOf" srcId="{BD01A6DE-DD00-416E-B1BF-FBB474857059}" destId="{E2786527-0E9D-CC49-ADC4-4269D669C166}" srcOrd="0" destOrd="0" presId="urn:microsoft.com/office/officeart/2005/8/layout/cycle1"/>
    <dgm:cxn modelId="{E6C58E41-027D-4F4E-AFAD-A2B80EE7B310}" type="presOf" srcId="{9A973976-6879-4FF5-93BD-C591B706D7D1}" destId="{F386F0DB-396D-274D-A98C-19E70CEE23F1}" srcOrd="0" destOrd="0" presId="urn:microsoft.com/office/officeart/2005/8/layout/cycle1"/>
    <dgm:cxn modelId="{05BDFE86-B414-A349-B7A3-7C1FB0D72D90}" type="presOf" srcId="{83037E91-E256-43B2-AB3A-7ABB76730D3A}" destId="{7878CC95-ED97-BD4D-B6B6-08589FB91E68}" srcOrd="0" destOrd="0" presId="urn:microsoft.com/office/officeart/2005/8/layout/cycle1"/>
    <dgm:cxn modelId="{E4819989-3050-416F-9903-5568E5A3A6C9}" srcId="{24B07E8A-F9E3-4405-AD4B-21AFCA864195}" destId="{10B399C6-5520-4F2D-8ADC-E5A5AA3B00FF}" srcOrd="3" destOrd="0" parTransId="{077B056C-E4ED-41B5-96B8-C9C827E240E4}" sibTransId="{A1A1DC27-2011-4A01-BEAD-958E73C4D688}"/>
    <dgm:cxn modelId="{445DF2AA-A499-8242-BBF9-48670F2A283D}" type="presOf" srcId="{10B399C6-5520-4F2D-8ADC-E5A5AA3B00FF}" destId="{09F7EB7E-3ACF-4E46-B28C-FE2A8C1A236B}" srcOrd="0" destOrd="0" presId="urn:microsoft.com/office/officeart/2005/8/layout/cycle1"/>
    <dgm:cxn modelId="{23E848AD-0B4E-4FD2-915F-A71B1ECD6558}" srcId="{24B07E8A-F9E3-4405-AD4B-21AFCA864195}" destId="{315379F2-567A-4E09-BF53-C19DFADAB6D3}" srcOrd="0" destOrd="0" parTransId="{DB125D85-9F62-43BA-8C39-590F1DC55DFC}" sibTransId="{B98BE22B-E97A-4454-A293-98FD83896C19}"/>
    <dgm:cxn modelId="{33DBC1AE-DCFE-49A9-936E-14FDA315A187}" srcId="{24B07E8A-F9E3-4405-AD4B-21AFCA864195}" destId="{6D23C679-4403-4866-97FD-A240FD98E3DC}" srcOrd="4" destOrd="0" parTransId="{82003BC2-BC8A-4E75-9228-7D60FDFF3FEE}" sibTransId="{BD01A6DE-DD00-416E-B1BF-FBB474857059}"/>
    <dgm:cxn modelId="{5BC660BE-8EFA-CA40-B558-918FE1CE415B}" type="presOf" srcId="{18A96A34-1290-4DBD-8C02-E5799F4D018D}" destId="{EE789ECB-D4CD-F84A-9433-BD5CA7ACCD05}" srcOrd="0" destOrd="0" presId="urn:microsoft.com/office/officeart/2005/8/layout/cycle1"/>
    <dgm:cxn modelId="{70144FC0-1865-2449-B8B6-CE015BB733C9}" type="presOf" srcId="{A1A1DC27-2011-4A01-BEAD-958E73C4D688}" destId="{ED5744DA-1A1D-7D49-890B-2FED1CAAB5D3}" srcOrd="0" destOrd="0" presId="urn:microsoft.com/office/officeart/2005/8/layout/cycle1"/>
    <dgm:cxn modelId="{B554D0E4-03C6-DD43-8B48-77D62B8DE7D3}" type="presOf" srcId="{B98BE22B-E97A-4454-A293-98FD83896C19}" destId="{DF97CCF2-D879-1F4B-8B25-8BE174739465}" srcOrd="0" destOrd="0" presId="urn:microsoft.com/office/officeart/2005/8/layout/cycle1"/>
    <dgm:cxn modelId="{193721E8-CC09-0740-AD28-3ECE2351B133}" type="presOf" srcId="{638F1459-97F3-46C1-8533-2374CDF562ED}" destId="{21F9214F-C3C7-0547-9714-5905B5209A22}" srcOrd="0" destOrd="0" presId="urn:microsoft.com/office/officeart/2005/8/layout/cycle1"/>
    <dgm:cxn modelId="{5AD54CFC-29E9-6D4C-AAB5-2BF5AD26666F}" type="presOf" srcId="{315379F2-567A-4E09-BF53-C19DFADAB6D3}" destId="{39295113-4822-F940-A8AD-EBF25D7014CD}" srcOrd="0" destOrd="0" presId="urn:microsoft.com/office/officeart/2005/8/layout/cycle1"/>
    <dgm:cxn modelId="{60F97B80-1C50-1648-9841-5AC70407D820}" type="presParOf" srcId="{BC6BA585-FD0E-E34B-AAE0-F3C68E43EB14}" destId="{4E6790C6-B64C-FE41-9A79-FDBB461754E3}" srcOrd="0" destOrd="0" presId="urn:microsoft.com/office/officeart/2005/8/layout/cycle1"/>
    <dgm:cxn modelId="{FD1E1018-2D12-804A-AE9C-2EF8C56DB353}" type="presParOf" srcId="{BC6BA585-FD0E-E34B-AAE0-F3C68E43EB14}" destId="{39295113-4822-F940-A8AD-EBF25D7014CD}" srcOrd="1" destOrd="0" presId="urn:microsoft.com/office/officeart/2005/8/layout/cycle1"/>
    <dgm:cxn modelId="{9FF27938-3446-AD47-9A4B-013A3B5EE4CD}" type="presParOf" srcId="{BC6BA585-FD0E-E34B-AAE0-F3C68E43EB14}" destId="{DF97CCF2-D879-1F4B-8B25-8BE174739465}" srcOrd="2" destOrd="0" presId="urn:microsoft.com/office/officeart/2005/8/layout/cycle1"/>
    <dgm:cxn modelId="{2CE0BD38-E91B-284C-AE73-74257B22C7AA}" type="presParOf" srcId="{BC6BA585-FD0E-E34B-AAE0-F3C68E43EB14}" destId="{B9381D87-7731-D34D-8CEC-4F37065EB63D}" srcOrd="3" destOrd="0" presId="urn:microsoft.com/office/officeart/2005/8/layout/cycle1"/>
    <dgm:cxn modelId="{A93A700A-4B41-E644-AB2E-1AE622283252}" type="presParOf" srcId="{BC6BA585-FD0E-E34B-AAE0-F3C68E43EB14}" destId="{21F9214F-C3C7-0547-9714-5905B5209A22}" srcOrd="4" destOrd="0" presId="urn:microsoft.com/office/officeart/2005/8/layout/cycle1"/>
    <dgm:cxn modelId="{7C7BD181-17D5-5547-BD89-483AB238D5DE}" type="presParOf" srcId="{BC6BA585-FD0E-E34B-AAE0-F3C68E43EB14}" destId="{EE789ECB-D4CD-F84A-9433-BD5CA7ACCD05}" srcOrd="5" destOrd="0" presId="urn:microsoft.com/office/officeart/2005/8/layout/cycle1"/>
    <dgm:cxn modelId="{E4C28E67-7E8B-CB47-9A0F-B76BDE174380}" type="presParOf" srcId="{BC6BA585-FD0E-E34B-AAE0-F3C68E43EB14}" destId="{6D81FA52-0E65-2D43-A35A-114D80DE8D5D}" srcOrd="6" destOrd="0" presId="urn:microsoft.com/office/officeart/2005/8/layout/cycle1"/>
    <dgm:cxn modelId="{C2B9893F-92BD-6642-86D1-F80F6821E754}" type="presParOf" srcId="{BC6BA585-FD0E-E34B-AAE0-F3C68E43EB14}" destId="{F386F0DB-396D-274D-A98C-19E70CEE23F1}" srcOrd="7" destOrd="0" presId="urn:microsoft.com/office/officeart/2005/8/layout/cycle1"/>
    <dgm:cxn modelId="{36B19E7F-28E7-684A-BB2B-EB5CD5FB34D9}" type="presParOf" srcId="{BC6BA585-FD0E-E34B-AAE0-F3C68E43EB14}" destId="{7878CC95-ED97-BD4D-B6B6-08589FB91E68}" srcOrd="8" destOrd="0" presId="urn:microsoft.com/office/officeart/2005/8/layout/cycle1"/>
    <dgm:cxn modelId="{200AEB4A-F411-804F-9CF5-0DAC2A4A377A}" type="presParOf" srcId="{BC6BA585-FD0E-E34B-AAE0-F3C68E43EB14}" destId="{BD79868C-2B6F-BB4A-9C05-BC616437C4AB}" srcOrd="9" destOrd="0" presId="urn:microsoft.com/office/officeart/2005/8/layout/cycle1"/>
    <dgm:cxn modelId="{EAFD078B-3547-434F-ACA9-C722F40DCFBA}" type="presParOf" srcId="{BC6BA585-FD0E-E34B-AAE0-F3C68E43EB14}" destId="{09F7EB7E-3ACF-4E46-B28C-FE2A8C1A236B}" srcOrd="10" destOrd="0" presId="urn:microsoft.com/office/officeart/2005/8/layout/cycle1"/>
    <dgm:cxn modelId="{578463C9-B638-E945-9F01-84DEB5D494CA}" type="presParOf" srcId="{BC6BA585-FD0E-E34B-AAE0-F3C68E43EB14}" destId="{ED5744DA-1A1D-7D49-890B-2FED1CAAB5D3}" srcOrd="11" destOrd="0" presId="urn:microsoft.com/office/officeart/2005/8/layout/cycle1"/>
    <dgm:cxn modelId="{94709D4B-3B6D-3B4C-8F58-56DD3BCE7E43}" type="presParOf" srcId="{BC6BA585-FD0E-E34B-AAE0-F3C68E43EB14}" destId="{ADC1637C-FAF3-3A47-8AFC-D2B28D2E4FA4}" srcOrd="12" destOrd="0" presId="urn:microsoft.com/office/officeart/2005/8/layout/cycle1"/>
    <dgm:cxn modelId="{51F838E5-4D18-3144-A594-C5771CA1A5F2}" type="presParOf" srcId="{BC6BA585-FD0E-E34B-AAE0-F3C68E43EB14}" destId="{0A784C72-9045-3042-8546-C974445FCD56}" srcOrd="13" destOrd="0" presId="urn:microsoft.com/office/officeart/2005/8/layout/cycle1"/>
    <dgm:cxn modelId="{B5C4F8FB-4427-5448-985F-F545BC1ABCBE}" type="presParOf" srcId="{BC6BA585-FD0E-E34B-AAE0-F3C68E43EB14}" destId="{E2786527-0E9D-CC49-ADC4-4269D669C166}"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5DDEF1-AD8A-5E4D-BEB1-9623A96C5DED}">
      <dsp:nvSpPr>
        <dsp:cNvPr id="0" name=""/>
        <dsp:cNvSpPr/>
      </dsp:nvSpPr>
      <dsp:spPr>
        <a:xfrm>
          <a:off x="0" y="592"/>
          <a:ext cx="5265203"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FE53F5-73F3-B546-8A16-1E0887180143}">
      <dsp:nvSpPr>
        <dsp:cNvPr id="0" name=""/>
        <dsp:cNvSpPr/>
      </dsp:nvSpPr>
      <dsp:spPr>
        <a:xfrm>
          <a:off x="0" y="592"/>
          <a:ext cx="5265203" cy="970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b="1" i="1" kern="1200" dirty="0"/>
            <a:t>“</a:t>
          </a:r>
          <a:r>
            <a:rPr lang="en-US" sz="900" b="1" i="1" kern="1200" dirty="0">
              <a:effectLst/>
            </a:rPr>
            <a:t>UAL is a community of 5000 staff, 25,000 students and 250,000 alumni: our collective creative endeavor can and must make the world a better place. From imagination to practical innovations: creativity is the driving force behind the change we need to improve the long-term wellbeing of all people and the planet.”</a:t>
          </a:r>
          <a:endParaRPr lang="en-US" sz="900" kern="1200" dirty="0"/>
        </a:p>
      </dsp:txBody>
      <dsp:txXfrm>
        <a:off x="0" y="592"/>
        <a:ext cx="5265203" cy="970433"/>
      </dsp:txXfrm>
    </dsp:sp>
    <dsp:sp modelId="{A9044BA4-59CC-E44A-9C67-FD484DE5F2C4}">
      <dsp:nvSpPr>
        <dsp:cNvPr id="0" name=""/>
        <dsp:cNvSpPr/>
      </dsp:nvSpPr>
      <dsp:spPr>
        <a:xfrm>
          <a:off x="0" y="971026"/>
          <a:ext cx="5265203"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B49EB1-410F-6945-B709-BCBAA7351916}">
      <dsp:nvSpPr>
        <dsp:cNvPr id="0" name=""/>
        <dsp:cNvSpPr/>
      </dsp:nvSpPr>
      <dsp:spPr>
        <a:xfrm>
          <a:off x="0" y="971026"/>
          <a:ext cx="5265203" cy="970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b="1" i="1" kern="1200" dirty="0">
              <a:effectLst/>
            </a:rPr>
            <a:t>“UAL nurtures and shares the creativity the world needs to: Build equitable prosperity and wellbeing for all people.”</a:t>
          </a:r>
        </a:p>
      </dsp:txBody>
      <dsp:txXfrm>
        <a:off x="0" y="971026"/>
        <a:ext cx="5265203" cy="970433"/>
      </dsp:txXfrm>
    </dsp:sp>
    <dsp:sp modelId="{EC842127-99EE-7E46-94B9-3FB4861B72CA}">
      <dsp:nvSpPr>
        <dsp:cNvPr id="0" name=""/>
        <dsp:cNvSpPr/>
      </dsp:nvSpPr>
      <dsp:spPr>
        <a:xfrm>
          <a:off x="0" y="1941460"/>
          <a:ext cx="5265203"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1E3E3F-0275-2248-8E91-27288A6D26D6}">
      <dsp:nvSpPr>
        <dsp:cNvPr id="0" name=""/>
        <dsp:cNvSpPr/>
      </dsp:nvSpPr>
      <dsp:spPr>
        <a:xfrm>
          <a:off x="0" y="1941460"/>
          <a:ext cx="5265203" cy="970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b="1" i="1" kern="1200"/>
            <a:t>Relationships</a:t>
          </a:r>
          <a:r>
            <a:rPr lang="en-US" sz="900" b="1" i="1" kern="1200" dirty="0"/>
            <a:t>: ‘Belonging is social and relational built on human and nonhuman connection. We explore principles of trust, care, respect and self-compassion in developing nurturing educational relationships.’</a:t>
          </a:r>
          <a:endParaRPr lang="en-US" sz="900" kern="1200" dirty="0"/>
        </a:p>
      </dsp:txBody>
      <dsp:txXfrm>
        <a:off x="0" y="1941460"/>
        <a:ext cx="5265203" cy="970433"/>
      </dsp:txXfrm>
    </dsp:sp>
    <dsp:sp modelId="{443F253E-634A-414D-B5C0-FD5FB1F336E8}">
      <dsp:nvSpPr>
        <dsp:cNvPr id="0" name=""/>
        <dsp:cNvSpPr/>
      </dsp:nvSpPr>
      <dsp:spPr>
        <a:xfrm>
          <a:off x="0" y="2911893"/>
          <a:ext cx="5265203"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BE607A-E4EF-5042-AAF1-5DFC61A34030}">
      <dsp:nvSpPr>
        <dsp:cNvPr id="0" name=""/>
        <dsp:cNvSpPr/>
      </dsp:nvSpPr>
      <dsp:spPr>
        <a:xfrm>
          <a:off x="0" y="2911893"/>
          <a:ext cx="5265203" cy="970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b="1" i="1" kern="1200" dirty="0"/>
            <a:t>Social Justice: “In our work towards social justice, we acknowledge structural oppression and aim to reduce its impact on staff and students in higher education. Key principles of belonging through the praxis of compassion are offered here. We define key terms and myth-bust some common misconceptions. We make the case for why compassion and belonging should be central to our practices and policies in higher education.”</a:t>
          </a:r>
          <a:endParaRPr lang="en-US" sz="900" kern="1200" dirty="0"/>
        </a:p>
      </dsp:txBody>
      <dsp:txXfrm>
        <a:off x="0" y="2911893"/>
        <a:ext cx="5265203" cy="970433"/>
      </dsp:txXfrm>
    </dsp:sp>
    <dsp:sp modelId="{8234B473-A054-6A48-8465-B03A9BE14756}">
      <dsp:nvSpPr>
        <dsp:cNvPr id="0" name=""/>
        <dsp:cNvSpPr/>
      </dsp:nvSpPr>
      <dsp:spPr>
        <a:xfrm>
          <a:off x="0" y="3882327"/>
          <a:ext cx="5265203"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0CC2D0-8150-9B4F-A331-008C1AA18BD0}">
      <dsp:nvSpPr>
        <dsp:cNvPr id="0" name=""/>
        <dsp:cNvSpPr/>
      </dsp:nvSpPr>
      <dsp:spPr>
        <a:xfrm>
          <a:off x="0" y="3882327"/>
          <a:ext cx="5265203" cy="970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b="1" i="1" kern="1200" dirty="0"/>
            <a:t>Teaching: “We advocate slowing down and making space to share our humanity and emotional connectedness with and between students in our teaching. Rather than trying to do more, we can try to do things differently. Fostering belonging isn’t about providing extra support or additional interventions. As Prof. Terrell Strayhorn highlights, what is needed is a focus on how our interactions and teaching approaches can help students feel that they matter. We view this as an embodied practice where we enact personally meaningful expressions of care, community and connection.”</a:t>
          </a:r>
          <a:endParaRPr lang="en-US" sz="900" kern="1200" dirty="0"/>
        </a:p>
      </dsp:txBody>
      <dsp:txXfrm>
        <a:off x="0" y="3882327"/>
        <a:ext cx="5265203" cy="9704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9F901-9A0C-174C-9028-3F6BC6B45A41}">
      <dsp:nvSpPr>
        <dsp:cNvPr id="0" name=""/>
        <dsp:cNvSpPr/>
      </dsp:nvSpPr>
      <dsp:spPr>
        <a:xfrm>
          <a:off x="1333" y="415608"/>
          <a:ext cx="1680794" cy="1008476"/>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1" kern="1200"/>
            <a:t>Consent</a:t>
          </a:r>
          <a:endParaRPr lang="en-US" sz="1300" kern="1200"/>
        </a:p>
      </dsp:txBody>
      <dsp:txXfrm>
        <a:off x="1333" y="415608"/>
        <a:ext cx="1680794" cy="1008476"/>
      </dsp:txXfrm>
    </dsp:sp>
    <dsp:sp modelId="{78D2A5C4-D819-BE41-8102-9DB4873B2ED4}">
      <dsp:nvSpPr>
        <dsp:cNvPr id="0" name=""/>
        <dsp:cNvSpPr/>
      </dsp:nvSpPr>
      <dsp:spPr>
        <a:xfrm>
          <a:off x="1850207" y="415608"/>
          <a:ext cx="1680794" cy="1008476"/>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Clear explanation of project purpose, methods, and data usage.</a:t>
          </a:r>
          <a:endParaRPr lang="en-US" sz="1300" kern="1200"/>
        </a:p>
      </dsp:txBody>
      <dsp:txXfrm>
        <a:off x="1850207" y="415608"/>
        <a:ext cx="1680794" cy="1008476"/>
      </dsp:txXfrm>
    </dsp:sp>
    <dsp:sp modelId="{58F715E1-3814-CA4C-B8E4-8A7431319924}">
      <dsp:nvSpPr>
        <dsp:cNvPr id="0" name=""/>
        <dsp:cNvSpPr/>
      </dsp:nvSpPr>
      <dsp:spPr>
        <a:xfrm>
          <a:off x="3699080" y="415608"/>
          <a:ext cx="1680794" cy="1008476"/>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Informed consent obtained prior to focus group tutorial meetings.</a:t>
          </a:r>
          <a:endParaRPr lang="en-US" sz="1300" kern="1200"/>
        </a:p>
      </dsp:txBody>
      <dsp:txXfrm>
        <a:off x="3699080" y="415608"/>
        <a:ext cx="1680794" cy="1008476"/>
      </dsp:txXfrm>
    </dsp:sp>
    <dsp:sp modelId="{243EA6C2-49D5-D847-A88F-65193C0B9F6C}">
      <dsp:nvSpPr>
        <dsp:cNvPr id="0" name=""/>
        <dsp:cNvSpPr/>
      </dsp:nvSpPr>
      <dsp:spPr>
        <a:xfrm>
          <a:off x="5547954" y="415608"/>
          <a:ext cx="1680794" cy="1008476"/>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Stress confidentiality and anonymity.</a:t>
          </a:r>
          <a:endParaRPr lang="en-US" sz="1300" kern="1200"/>
        </a:p>
      </dsp:txBody>
      <dsp:txXfrm>
        <a:off x="5547954" y="415608"/>
        <a:ext cx="1680794" cy="1008476"/>
      </dsp:txXfrm>
    </dsp:sp>
    <dsp:sp modelId="{714B0A0D-1C5A-FD42-9B3B-DCCA7D02616E}">
      <dsp:nvSpPr>
        <dsp:cNvPr id="0" name=""/>
        <dsp:cNvSpPr/>
      </dsp:nvSpPr>
      <dsp:spPr>
        <a:xfrm>
          <a:off x="7396827" y="415608"/>
          <a:ext cx="1680794" cy="100847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Respect participants' right to withdraw at any time.</a:t>
          </a:r>
          <a:endParaRPr lang="en-US" sz="1300" kern="1200"/>
        </a:p>
      </dsp:txBody>
      <dsp:txXfrm>
        <a:off x="7396827" y="415608"/>
        <a:ext cx="1680794" cy="1008476"/>
      </dsp:txXfrm>
    </dsp:sp>
    <dsp:sp modelId="{A4123655-6835-4246-8E84-718FB95248E5}">
      <dsp:nvSpPr>
        <dsp:cNvPr id="0" name=""/>
        <dsp:cNvSpPr/>
      </dsp:nvSpPr>
      <dsp:spPr>
        <a:xfrm>
          <a:off x="9245701" y="415608"/>
          <a:ext cx="1680794" cy="1008476"/>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1" kern="1200"/>
            <a:t>Confidentiality</a:t>
          </a:r>
          <a:endParaRPr lang="en-US" sz="1300" kern="1200"/>
        </a:p>
      </dsp:txBody>
      <dsp:txXfrm>
        <a:off x="9245701" y="415608"/>
        <a:ext cx="1680794" cy="1008476"/>
      </dsp:txXfrm>
    </dsp:sp>
    <dsp:sp modelId="{95C2E728-CB1D-F549-8B34-39017D7196C1}">
      <dsp:nvSpPr>
        <dsp:cNvPr id="0" name=""/>
        <dsp:cNvSpPr/>
      </dsp:nvSpPr>
      <dsp:spPr>
        <a:xfrm>
          <a:off x="1333" y="1592164"/>
          <a:ext cx="1680794" cy="1008476"/>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Ensure participants' data is anonymized (e.g., crop or blur faces in images).</a:t>
          </a:r>
          <a:endParaRPr lang="en-US" sz="1300" kern="1200"/>
        </a:p>
      </dsp:txBody>
      <dsp:txXfrm>
        <a:off x="1333" y="1592164"/>
        <a:ext cx="1680794" cy="1008476"/>
      </dsp:txXfrm>
    </dsp:sp>
    <dsp:sp modelId="{D01DE36D-F53F-A540-965C-24B6FABC7F77}">
      <dsp:nvSpPr>
        <dsp:cNvPr id="0" name=""/>
        <dsp:cNvSpPr/>
      </dsp:nvSpPr>
      <dsp:spPr>
        <a:xfrm>
          <a:off x="1850207" y="1592164"/>
          <a:ext cx="1680794" cy="1008476"/>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Share findings without identifying individual students.</a:t>
          </a:r>
          <a:endParaRPr lang="en-US" sz="1300" kern="1200"/>
        </a:p>
      </dsp:txBody>
      <dsp:txXfrm>
        <a:off x="1850207" y="1592164"/>
        <a:ext cx="1680794" cy="1008476"/>
      </dsp:txXfrm>
    </dsp:sp>
    <dsp:sp modelId="{16488A19-F1FF-DF42-9051-B79B8B825551}">
      <dsp:nvSpPr>
        <dsp:cNvPr id="0" name=""/>
        <dsp:cNvSpPr/>
      </dsp:nvSpPr>
      <dsp:spPr>
        <a:xfrm>
          <a:off x="3699080" y="1592164"/>
          <a:ext cx="1680794" cy="1008476"/>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Maintain secure storage for visual and written data.</a:t>
          </a:r>
          <a:endParaRPr lang="en-US" sz="1300" kern="1200"/>
        </a:p>
      </dsp:txBody>
      <dsp:txXfrm>
        <a:off x="3699080" y="1592164"/>
        <a:ext cx="1680794" cy="1008476"/>
      </dsp:txXfrm>
    </dsp:sp>
    <dsp:sp modelId="{1FE96895-1D77-284B-AF8A-2B7D1932004C}">
      <dsp:nvSpPr>
        <dsp:cNvPr id="0" name=""/>
        <dsp:cNvSpPr/>
      </dsp:nvSpPr>
      <dsp:spPr>
        <a:xfrm>
          <a:off x="5547954" y="1592164"/>
          <a:ext cx="1680794" cy="100847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1" kern="1200"/>
            <a:t>Minimizing Bias</a:t>
          </a:r>
          <a:endParaRPr lang="en-US" sz="1300" kern="1200"/>
        </a:p>
      </dsp:txBody>
      <dsp:txXfrm>
        <a:off x="5547954" y="1592164"/>
        <a:ext cx="1680794" cy="1008476"/>
      </dsp:txXfrm>
    </dsp:sp>
    <dsp:sp modelId="{6A9BA584-6CEE-A34C-8CEB-D32E090C5C33}">
      <dsp:nvSpPr>
        <dsp:cNvPr id="0" name=""/>
        <dsp:cNvSpPr/>
      </dsp:nvSpPr>
      <dsp:spPr>
        <a:xfrm>
          <a:off x="7396827" y="1592164"/>
          <a:ext cx="1680794" cy="1008476"/>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Co-created guidelines with students to ensure empathy and respect during tutorials.</a:t>
          </a:r>
          <a:endParaRPr lang="en-US" sz="1300" kern="1200"/>
        </a:p>
      </dsp:txBody>
      <dsp:txXfrm>
        <a:off x="7396827" y="1592164"/>
        <a:ext cx="1680794" cy="1008476"/>
      </dsp:txXfrm>
    </dsp:sp>
    <dsp:sp modelId="{4792DE0C-D66B-9A4D-B7B0-57BD35CE260B}">
      <dsp:nvSpPr>
        <dsp:cNvPr id="0" name=""/>
        <dsp:cNvSpPr/>
      </dsp:nvSpPr>
      <dsp:spPr>
        <a:xfrm>
          <a:off x="9245701" y="1592164"/>
          <a:ext cx="1680794" cy="1008476"/>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Reflect on the researcher’s inherent bias in observing and interpreting data.</a:t>
          </a:r>
          <a:endParaRPr lang="en-US" sz="1300" kern="1200"/>
        </a:p>
      </dsp:txBody>
      <dsp:txXfrm>
        <a:off x="9245701" y="1592164"/>
        <a:ext cx="1680794" cy="1008476"/>
      </dsp:txXfrm>
    </dsp:sp>
    <dsp:sp modelId="{953EF2C1-80F7-8C4D-897B-A5F046C65C6A}">
      <dsp:nvSpPr>
        <dsp:cNvPr id="0" name=""/>
        <dsp:cNvSpPr/>
      </dsp:nvSpPr>
      <dsp:spPr>
        <a:xfrm>
          <a:off x="1333" y="2768720"/>
          <a:ext cx="1680794" cy="1008476"/>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Phrase questions carefully to avoid leading responses or influencing outcomes.</a:t>
          </a:r>
          <a:endParaRPr lang="en-US" sz="1300" kern="1200"/>
        </a:p>
      </dsp:txBody>
      <dsp:txXfrm>
        <a:off x="1333" y="2768720"/>
        <a:ext cx="1680794" cy="1008476"/>
      </dsp:txXfrm>
    </dsp:sp>
    <dsp:sp modelId="{1B446AE5-5BDE-FC43-B1B8-6F21FC1EE841}">
      <dsp:nvSpPr>
        <dsp:cNvPr id="0" name=""/>
        <dsp:cNvSpPr/>
      </dsp:nvSpPr>
      <dsp:spPr>
        <a:xfrm>
          <a:off x="1850207" y="2768720"/>
          <a:ext cx="1680794" cy="1008476"/>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Acknowledge limitations in the research sample or methods.</a:t>
          </a:r>
          <a:endParaRPr lang="en-US" sz="1300" kern="1200"/>
        </a:p>
      </dsp:txBody>
      <dsp:txXfrm>
        <a:off x="1850207" y="2768720"/>
        <a:ext cx="1680794" cy="1008476"/>
      </dsp:txXfrm>
    </dsp:sp>
    <dsp:sp modelId="{73F5AFC9-1A52-5B45-B03E-7E6248397A9E}">
      <dsp:nvSpPr>
        <dsp:cNvPr id="0" name=""/>
        <dsp:cNvSpPr/>
      </dsp:nvSpPr>
      <dsp:spPr>
        <a:xfrm>
          <a:off x="3699080" y="2768720"/>
          <a:ext cx="1680794" cy="100847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1" kern="1200"/>
            <a:t>Barriers to Engagement</a:t>
          </a:r>
          <a:endParaRPr lang="en-US" sz="1300" kern="1200"/>
        </a:p>
      </dsp:txBody>
      <dsp:txXfrm>
        <a:off x="3699080" y="2768720"/>
        <a:ext cx="1680794" cy="1008476"/>
      </dsp:txXfrm>
    </dsp:sp>
    <dsp:sp modelId="{9BAC5735-CE93-0047-867D-02FD32C3A96E}">
      <dsp:nvSpPr>
        <dsp:cNvPr id="0" name=""/>
        <dsp:cNvSpPr/>
      </dsp:nvSpPr>
      <dsp:spPr>
        <a:xfrm>
          <a:off x="5547954" y="2768720"/>
          <a:ext cx="1680794" cy="1008476"/>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Recognize potential obstacles like time constraints or language proficiency.</a:t>
          </a:r>
          <a:endParaRPr lang="en-US" sz="1300" kern="1200"/>
        </a:p>
      </dsp:txBody>
      <dsp:txXfrm>
        <a:off x="5547954" y="2768720"/>
        <a:ext cx="1680794" cy="1008476"/>
      </dsp:txXfrm>
    </dsp:sp>
    <dsp:sp modelId="{999A1C7E-7E65-A44C-A1F5-FED20445415B}">
      <dsp:nvSpPr>
        <dsp:cNvPr id="0" name=""/>
        <dsp:cNvSpPr/>
      </dsp:nvSpPr>
      <dsp:spPr>
        <a:xfrm>
          <a:off x="7396827" y="2768720"/>
          <a:ext cx="1680794" cy="1008476"/>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Provide additional time and clear instructions for students with accessibility needs.</a:t>
          </a:r>
          <a:endParaRPr lang="en-US" sz="1300" kern="1200"/>
        </a:p>
      </dsp:txBody>
      <dsp:txXfrm>
        <a:off x="7396827" y="2768720"/>
        <a:ext cx="1680794" cy="1008476"/>
      </dsp:txXfrm>
    </dsp:sp>
    <dsp:sp modelId="{9EDC2EB8-2ED6-A049-B162-53C9381C9E95}">
      <dsp:nvSpPr>
        <dsp:cNvPr id="0" name=""/>
        <dsp:cNvSpPr/>
      </dsp:nvSpPr>
      <dsp:spPr>
        <a:xfrm>
          <a:off x="9245701" y="2768720"/>
          <a:ext cx="1680794" cy="1008476"/>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Identify and address curriculum timetabling limitations.</a:t>
          </a:r>
          <a:endParaRPr lang="en-US" sz="1300" kern="1200"/>
        </a:p>
      </dsp:txBody>
      <dsp:txXfrm>
        <a:off x="9245701" y="2768720"/>
        <a:ext cx="1680794" cy="10084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295113-4822-F940-A8AD-EBF25D7014CD}">
      <dsp:nvSpPr>
        <dsp:cNvPr id="0" name=""/>
        <dsp:cNvSpPr/>
      </dsp:nvSpPr>
      <dsp:spPr>
        <a:xfrm>
          <a:off x="3749314" y="231633"/>
          <a:ext cx="1461985" cy="146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a:t>I identified the key issue—how to foster belonging in first pastoral tutorials—by gathering preliminary insights from existing literature and conversations within tutorial sessions. </a:t>
          </a:r>
          <a:endParaRPr lang="en-US" sz="1000" kern="1200"/>
        </a:p>
      </dsp:txBody>
      <dsp:txXfrm>
        <a:off x="3749314" y="231633"/>
        <a:ext cx="1461985" cy="1461985"/>
      </dsp:txXfrm>
    </dsp:sp>
    <dsp:sp modelId="{DF97CCF2-D879-1F4B-8B25-8BE174739465}">
      <dsp:nvSpPr>
        <dsp:cNvPr id="0" name=""/>
        <dsp:cNvSpPr/>
      </dsp:nvSpPr>
      <dsp:spPr>
        <a:xfrm>
          <a:off x="305148" y="188731"/>
          <a:ext cx="5487760" cy="5487760"/>
        </a:xfrm>
        <a:prstGeom prst="circularArrow">
          <a:avLst>
            <a:gd name="adj1" fmla="val 5195"/>
            <a:gd name="adj2" fmla="val 335535"/>
            <a:gd name="adj3" fmla="val 21294783"/>
            <a:gd name="adj4" fmla="val 19764888"/>
            <a:gd name="adj5" fmla="val 6061"/>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F9214F-C3C7-0547-9714-5905B5209A22}">
      <dsp:nvSpPr>
        <dsp:cNvPr id="0" name=""/>
        <dsp:cNvSpPr/>
      </dsp:nvSpPr>
      <dsp:spPr>
        <a:xfrm>
          <a:off x="4633892" y="2954086"/>
          <a:ext cx="1461985" cy="146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a:t>2. Next, I developed targeted interventions, such as the tailored tutorial activities and reflective prompt questions, which I then implemented in real-time classroom settings online in three groups of 7-9. </a:t>
          </a:r>
          <a:endParaRPr lang="en-US" sz="1000" kern="1200"/>
        </a:p>
      </dsp:txBody>
      <dsp:txXfrm>
        <a:off x="4633892" y="2954086"/>
        <a:ext cx="1461985" cy="1461985"/>
      </dsp:txXfrm>
    </dsp:sp>
    <dsp:sp modelId="{EE789ECB-D4CD-F84A-9433-BD5CA7ACCD05}">
      <dsp:nvSpPr>
        <dsp:cNvPr id="0" name=""/>
        <dsp:cNvSpPr/>
      </dsp:nvSpPr>
      <dsp:spPr>
        <a:xfrm>
          <a:off x="305148" y="188731"/>
          <a:ext cx="5487760" cy="5487760"/>
        </a:xfrm>
        <a:prstGeom prst="circularArrow">
          <a:avLst>
            <a:gd name="adj1" fmla="val 5195"/>
            <a:gd name="adj2" fmla="val 335535"/>
            <a:gd name="adj3" fmla="val 4016296"/>
            <a:gd name="adj4" fmla="val 2251966"/>
            <a:gd name="adj5" fmla="val 6061"/>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86F0DB-396D-274D-A98C-19E70CEE23F1}">
      <dsp:nvSpPr>
        <dsp:cNvPr id="0" name=""/>
        <dsp:cNvSpPr/>
      </dsp:nvSpPr>
      <dsp:spPr>
        <a:xfrm>
          <a:off x="2318036" y="4636654"/>
          <a:ext cx="1461985" cy="146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t>3. I gathered data through these student observations in images and writing, reached out for student reflections, and feedback surveys which were few and far between, and thus became more observational.</a:t>
          </a:r>
          <a:endParaRPr lang="en-US" sz="1000" kern="1200" dirty="0"/>
        </a:p>
      </dsp:txBody>
      <dsp:txXfrm>
        <a:off x="2318036" y="4636654"/>
        <a:ext cx="1461985" cy="1461985"/>
      </dsp:txXfrm>
    </dsp:sp>
    <dsp:sp modelId="{7878CC95-ED97-BD4D-B6B6-08589FB91E68}">
      <dsp:nvSpPr>
        <dsp:cNvPr id="0" name=""/>
        <dsp:cNvSpPr/>
      </dsp:nvSpPr>
      <dsp:spPr>
        <a:xfrm>
          <a:off x="305148" y="188731"/>
          <a:ext cx="5487760" cy="5487760"/>
        </a:xfrm>
        <a:prstGeom prst="circularArrow">
          <a:avLst>
            <a:gd name="adj1" fmla="val 5195"/>
            <a:gd name="adj2" fmla="val 335535"/>
            <a:gd name="adj3" fmla="val 8212500"/>
            <a:gd name="adj4" fmla="val 6448170"/>
            <a:gd name="adj5" fmla="val 6061"/>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F7EB7E-3ACF-4E46-B28C-FE2A8C1A236B}">
      <dsp:nvSpPr>
        <dsp:cNvPr id="0" name=""/>
        <dsp:cNvSpPr/>
      </dsp:nvSpPr>
      <dsp:spPr>
        <a:xfrm>
          <a:off x="2179" y="2954086"/>
          <a:ext cx="1461985" cy="146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a:t>4. Finally, I analysed the findings, refining my approaches before looping back into the next cycle. </a:t>
          </a:r>
          <a:endParaRPr lang="en-US" sz="1000" kern="1200"/>
        </a:p>
      </dsp:txBody>
      <dsp:txXfrm>
        <a:off x="2179" y="2954086"/>
        <a:ext cx="1461985" cy="1461985"/>
      </dsp:txXfrm>
    </dsp:sp>
    <dsp:sp modelId="{ED5744DA-1A1D-7D49-890B-2FED1CAAB5D3}">
      <dsp:nvSpPr>
        <dsp:cNvPr id="0" name=""/>
        <dsp:cNvSpPr/>
      </dsp:nvSpPr>
      <dsp:spPr>
        <a:xfrm>
          <a:off x="305148" y="188731"/>
          <a:ext cx="5487760" cy="5487760"/>
        </a:xfrm>
        <a:prstGeom prst="circularArrow">
          <a:avLst>
            <a:gd name="adj1" fmla="val 5195"/>
            <a:gd name="adj2" fmla="val 335535"/>
            <a:gd name="adj3" fmla="val 12299577"/>
            <a:gd name="adj4" fmla="val 10769682"/>
            <a:gd name="adj5" fmla="val 6061"/>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784C72-9045-3042-8546-C974445FCD56}">
      <dsp:nvSpPr>
        <dsp:cNvPr id="0" name=""/>
        <dsp:cNvSpPr/>
      </dsp:nvSpPr>
      <dsp:spPr>
        <a:xfrm>
          <a:off x="886758" y="231633"/>
          <a:ext cx="1461985" cy="146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a:t>5. This iterative process helped ensure that each step was grounded in actual student experiences and guided by ongoing reflections on practice.</a:t>
          </a:r>
          <a:endParaRPr lang="en-US" sz="1000" kern="1200"/>
        </a:p>
      </dsp:txBody>
      <dsp:txXfrm>
        <a:off x="886758" y="231633"/>
        <a:ext cx="1461985" cy="1461985"/>
      </dsp:txXfrm>
    </dsp:sp>
    <dsp:sp modelId="{E2786527-0E9D-CC49-ADC4-4269D669C166}">
      <dsp:nvSpPr>
        <dsp:cNvPr id="0" name=""/>
        <dsp:cNvSpPr/>
      </dsp:nvSpPr>
      <dsp:spPr>
        <a:xfrm>
          <a:off x="305148" y="188731"/>
          <a:ext cx="5487760" cy="5487760"/>
        </a:xfrm>
        <a:prstGeom prst="circularArrow">
          <a:avLst>
            <a:gd name="adj1" fmla="val 5195"/>
            <a:gd name="adj2" fmla="val 335535"/>
            <a:gd name="adj3" fmla="val 16867279"/>
            <a:gd name="adj4" fmla="val 15197186"/>
            <a:gd name="adj5" fmla="val 6061"/>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A9A9DA-8A01-644C-B559-2BB987B3675D}" type="datetimeFigureOut">
              <a:rPr lang="en-US" smtClean="0"/>
              <a:t>1/10/25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2FFDAA-AE6F-B34E-B5A3-BAFFBEB78571}" type="slidenum">
              <a:rPr lang="en-US" smtClean="0"/>
              <a:t>‹#›</a:t>
            </a:fld>
            <a:endParaRPr lang="en-US"/>
          </a:p>
        </p:txBody>
      </p:sp>
    </p:spTree>
    <p:extLst>
      <p:ext uri="{BB962C8B-B14F-4D97-AF65-F5344CB8AC3E}">
        <p14:creationId xmlns:p14="http://schemas.microsoft.com/office/powerpoint/2010/main" val="333646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mj-lt"/>
              <a:buAutoNum type="arabicPeriod"/>
              <a:tabLst>
                <a:tab pos="228600" algn="l"/>
              </a:tabLst>
            </a:pPr>
            <a:r>
              <a:rPr lang="en-GB" sz="1800" b="1" dirty="0">
                <a:effectLst/>
                <a:latin typeface="Times New Roman" panose="02020603050405020304" pitchFamily="18" charset="0"/>
                <a:ea typeface="Times New Roman" panose="02020603050405020304" pitchFamily="18" charset="0"/>
              </a:rPr>
              <a:t>Slide 1: Introduction, to the Context of belonging:</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 </a:t>
            </a:r>
          </a:p>
          <a:p>
            <a:r>
              <a:rPr lang="en-GB" sz="1800" dirty="0">
                <a:effectLst/>
                <a:latin typeface="Times New Roman" panose="02020603050405020304" pitchFamily="18" charset="0"/>
                <a:ea typeface="Times New Roman" panose="02020603050405020304" pitchFamily="18" charset="0"/>
              </a:rPr>
              <a:t>"Belonging, as Baumeister and Leary define, is the sense of mattering and interpersonal connectedness—a basic human need that drives motivation and behaviour. In my teaching practice I wanted to hone an area where pastoral care and creative practice intertwine, vital in arts education, where collaboration and personal expression are central. Yet Belonging remains challenging to cultivate in a way that feels both meaningful and measurable.</a:t>
            </a:r>
          </a:p>
          <a:p>
            <a:r>
              <a:rPr lang="en-GB" sz="1800" dirty="0">
                <a:effectLst/>
                <a:latin typeface="Times New Roman" panose="02020603050405020304" pitchFamily="18" charset="0"/>
                <a:ea typeface="Times New Roman" panose="02020603050405020304" pitchFamily="18" charset="0"/>
              </a:rPr>
              <a:t>As belonging is the next step on the equity, diversity, and inclusion ladder. Joanna West asks, ‘Does everyone feel valued, connected, and able to be their authentic self?’ For underrepresented students, this sense of inclusion is critical in addressing systemic inequities. </a:t>
            </a:r>
          </a:p>
          <a:p>
            <a:r>
              <a:rPr lang="en-GB" sz="1800" dirty="0">
                <a:effectLst/>
                <a:latin typeface="Times New Roman" panose="02020603050405020304" pitchFamily="18" charset="0"/>
                <a:ea typeface="Times New Roman" panose="02020603050405020304" pitchFamily="18" charset="0"/>
              </a:rPr>
              <a:t>Not just a buzzword - Research shows its directly linked to enhancing resilience, mental health, student success, motivation and retention. Equally is the importance of meaningful staff-student interaction and developing learners' identities in Impacting confidence and artistic identity.</a:t>
            </a:r>
          </a:p>
          <a:p>
            <a:r>
              <a:rPr lang="en-GB" sz="1800" dirty="0">
                <a:effectLst/>
                <a:latin typeface="Times New Roman" panose="02020603050405020304" pitchFamily="18" charset="0"/>
                <a:ea typeface="Times New Roman" panose="02020603050405020304" pitchFamily="18" charset="0"/>
              </a:rPr>
              <a:t>My question began: how can we as educators actively shape spaces that not only welcome but empower all students to flourish in a way that is meaningful and tangible?</a:t>
            </a:r>
          </a:p>
          <a:p>
            <a:endParaRPr lang="en-US" dirty="0"/>
          </a:p>
        </p:txBody>
      </p:sp>
      <p:sp>
        <p:nvSpPr>
          <p:cNvPr id="4" name="Slide Number Placeholder 3"/>
          <p:cNvSpPr>
            <a:spLocks noGrp="1"/>
          </p:cNvSpPr>
          <p:nvPr>
            <p:ph type="sldNum" sz="quarter" idx="5"/>
          </p:nvPr>
        </p:nvSpPr>
        <p:spPr/>
        <p:txBody>
          <a:bodyPr/>
          <a:lstStyle/>
          <a:p>
            <a:fld id="{622FFDAA-AE6F-B34E-B5A3-BAFFBEB78571}" type="slidenum">
              <a:rPr lang="en-US" smtClean="0"/>
              <a:t>1</a:t>
            </a:fld>
            <a:endParaRPr lang="en-US"/>
          </a:p>
        </p:txBody>
      </p:sp>
    </p:spTree>
    <p:extLst>
      <p:ext uri="{BB962C8B-B14F-4D97-AF65-F5344CB8AC3E}">
        <p14:creationId xmlns:p14="http://schemas.microsoft.com/office/powerpoint/2010/main" val="1691770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have grouped the breakdown into ethical categories</a:t>
            </a:r>
          </a:p>
          <a:p>
            <a:r>
              <a:rPr lang="en-GB" dirty="0"/>
              <a:t> </a:t>
            </a:r>
            <a:r>
              <a:rPr lang="en-GB" b="1" dirty="0"/>
              <a:t>Slide 9: Ethics</a:t>
            </a:r>
            <a:r>
              <a:rPr lang="en-GB" dirty="0"/>
              <a:t>:</a:t>
            </a:r>
          </a:p>
          <a:p>
            <a:r>
              <a:rPr lang="en-GB" b="1" dirty="0"/>
              <a:t>Consent</a:t>
            </a:r>
          </a:p>
          <a:p>
            <a:pPr>
              <a:buFont typeface="Arial" panose="020B0604020202020204" pitchFamily="34" charset="0"/>
              <a:buChar char="•"/>
            </a:pPr>
            <a:r>
              <a:rPr lang="en-GB" dirty="0"/>
              <a:t>Clear explanation of project purpose, methods, and data usage.</a:t>
            </a:r>
          </a:p>
          <a:p>
            <a:pPr>
              <a:buFont typeface="Arial" panose="020B0604020202020204" pitchFamily="34" charset="0"/>
              <a:buChar char="•"/>
            </a:pPr>
            <a:r>
              <a:rPr lang="en-GB" dirty="0"/>
              <a:t>Informed consent obtained prior to focus group tutorial meetings.</a:t>
            </a:r>
          </a:p>
          <a:p>
            <a:pPr>
              <a:buFont typeface="Arial" panose="020B0604020202020204" pitchFamily="34" charset="0"/>
              <a:buChar char="•"/>
            </a:pPr>
            <a:r>
              <a:rPr lang="en-GB" dirty="0"/>
              <a:t>Stress confidentiality and anonymity.</a:t>
            </a:r>
          </a:p>
          <a:p>
            <a:pPr>
              <a:buFont typeface="Arial" panose="020B0604020202020204" pitchFamily="34" charset="0"/>
              <a:buChar char="•"/>
            </a:pPr>
            <a:r>
              <a:rPr lang="en-GB" dirty="0"/>
              <a:t>Respect participants' right to withdraw at any time.</a:t>
            </a:r>
          </a:p>
          <a:p>
            <a:r>
              <a:rPr lang="en-GB" b="1" dirty="0"/>
              <a:t>Confidentiality</a:t>
            </a:r>
          </a:p>
          <a:p>
            <a:pPr>
              <a:buFont typeface="Arial" panose="020B0604020202020204" pitchFamily="34" charset="0"/>
              <a:buChar char="•"/>
            </a:pPr>
            <a:r>
              <a:rPr lang="en-GB" dirty="0"/>
              <a:t>Ensure participants' data is anonymized (e.g., crop or blur faces in images).</a:t>
            </a:r>
          </a:p>
          <a:p>
            <a:pPr>
              <a:buFont typeface="Arial" panose="020B0604020202020204" pitchFamily="34" charset="0"/>
              <a:buChar char="•"/>
            </a:pPr>
            <a:r>
              <a:rPr lang="en-GB" dirty="0"/>
              <a:t>Share findings without identifying individual students.</a:t>
            </a:r>
          </a:p>
          <a:p>
            <a:pPr>
              <a:buFont typeface="Arial" panose="020B0604020202020204" pitchFamily="34" charset="0"/>
              <a:buChar char="•"/>
            </a:pPr>
            <a:r>
              <a:rPr lang="en-GB" dirty="0"/>
              <a:t>Maintain secure storage for visual and written data.</a:t>
            </a:r>
          </a:p>
          <a:p>
            <a:r>
              <a:rPr lang="en-GB" b="1" dirty="0"/>
              <a:t>Minimizing Bias</a:t>
            </a:r>
          </a:p>
          <a:p>
            <a:pPr>
              <a:buFont typeface="Arial" panose="020B0604020202020204" pitchFamily="34" charset="0"/>
              <a:buChar char="•"/>
            </a:pPr>
            <a:r>
              <a:rPr lang="en-GB" dirty="0"/>
              <a:t>Co-created guidelines with students to ensure empathy and respect during tutorials.</a:t>
            </a:r>
          </a:p>
          <a:p>
            <a:pPr>
              <a:buFont typeface="Arial" panose="020B0604020202020204" pitchFamily="34" charset="0"/>
              <a:buChar char="•"/>
            </a:pPr>
            <a:r>
              <a:rPr lang="en-GB" dirty="0"/>
              <a:t>Reflect on the researcher’s inherent bias in observing and interpreting data.</a:t>
            </a:r>
          </a:p>
          <a:p>
            <a:pPr>
              <a:buFont typeface="Arial" panose="020B0604020202020204" pitchFamily="34" charset="0"/>
              <a:buChar char="•"/>
            </a:pPr>
            <a:r>
              <a:rPr lang="en-GB" dirty="0"/>
              <a:t>Phrase questions carefully to avoid leading responses or influencing outcomes.</a:t>
            </a:r>
          </a:p>
          <a:p>
            <a:pPr>
              <a:buFont typeface="Arial" panose="020B0604020202020204" pitchFamily="34" charset="0"/>
              <a:buChar char="•"/>
            </a:pPr>
            <a:r>
              <a:rPr lang="en-GB" dirty="0"/>
              <a:t>Acknowledge limitations in the research sample or methods.</a:t>
            </a:r>
          </a:p>
          <a:p>
            <a:r>
              <a:rPr lang="en-GB" b="1" dirty="0"/>
              <a:t>Barriers to Engagement</a:t>
            </a:r>
          </a:p>
          <a:p>
            <a:pPr>
              <a:buFont typeface="Arial" panose="020B0604020202020204" pitchFamily="34" charset="0"/>
              <a:buChar char="•"/>
            </a:pPr>
            <a:r>
              <a:rPr lang="en-GB" dirty="0"/>
              <a:t>Recognize potential obstacles like time constraints or language proficiency.</a:t>
            </a:r>
          </a:p>
          <a:p>
            <a:pPr>
              <a:buFont typeface="Arial" panose="020B0604020202020204" pitchFamily="34" charset="0"/>
              <a:buChar char="•"/>
            </a:pPr>
            <a:r>
              <a:rPr lang="en-GB" dirty="0"/>
              <a:t>Provide additional time and clear instructions for students with accessibility needs.</a:t>
            </a:r>
          </a:p>
          <a:p>
            <a:pPr>
              <a:buFont typeface="Arial" panose="020B0604020202020204" pitchFamily="34" charset="0"/>
              <a:buChar char="•"/>
            </a:pPr>
            <a:r>
              <a:rPr lang="en-GB" dirty="0"/>
              <a:t>Identify and address curriculum timetabling limitations.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Times New Roman" panose="02020603050405020304" pitchFamily="18" charset="0"/>
              </a:rPr>
              <a:t>I grouped the ethical framework into categories; Consent, Confidentiality, Minimizing Bias, Barriers to Engagement. Obtaining informed consent via email and ensuring students understood the purpose, methods, and anonymization of their data. Confidentiality and the right to withdraw were emphasized to create a comfortable environment. To reduce bias in observational data, I reflected on my dual role as tutor and researcher, co-created empathetic,  respectful, </a:t>
            </a:r>
            <a:r>
              <a:rPr lang="en-GB" sz="1800" i="1" dirty="0">
                <a:effectLst/>
                <a:latin typeface="Times New Roman" panose="02020603050405020304" pitchFamily="18" charset="0"/>
                <a:ea typeface="Times New Roman" panose="02020603050405020304" pitchFamily="18" charset="0"/>
              </a:rPr>
              <a:t>non-judgment</a:t>
            </a:r>
            <a:r>
              <a:rPr lang="en-GB" sz="1800" dirty="0">
                <a:effectLst/>
                <a:latin typeface="Times New Roman" panose="02020603050405020304" pitchFamily="18" charset="0"/>
                <a:ea typeface="Times New Roman" panose="02020603050405020304" pitchFamily="18" charset="0"/>
              </a:rPr>
              <a:t> guidelines with students, and designed neutral questions. This socially responsible approach prioritized consent, anonymity, and a student-centred ethos.</a:t>
            </a:r>
          </a:p>
          <a:p>
            <a:endParaRPr lang="en-US" dirty="0"/>
          </a:p>
        </p:txBody>
      </p:sp>
      <p:sp>
        <p:nvSpPr>
          <p:cNvPr id="4" name="Slide Number Placeholder 3"/>
          <p:cNvSpPr>
            <a:spLocks noGrp="1"/>
          </p:cNvSpPr>
          <p:nvPr>
            <p:ph type="sldNum" sz="quarter" idx="5"/>
          </p:nvPr>
        </p:nvSpPr>
        <p:spPr/>
        <p:txBody>
          <a:bodyPr/>
          <a:lstStyle/>
          <a:p>
            <a:fld id="{622FFDAA-AE6F-B34E-B5A3-BAFFBEB78571}" type="slidenum">
              <a:rPr lang="en-US" smtClean="0"/>
              <a:t>10</a:t>
            </a:fld>
            <a:endParaRPr lang="en-US"/>
          </a:p>
        </p:txBody>
      </p:sp>
    </p:spTree>
    <p:extLst>
      <p:ext uri="{BB962C8B-B14F-4D97-AF65-F5344CB8AC3E}">
        <p14:creationId xmlns:p14="http://schemas.microsoft.com/office/powerpoint/2010/main" val="4155761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mj-lt"/>
              <a:buAutoNum type="arabicPeriod"/>
              <a:tabLst>
                <a:tab pos="228600" algn="l"/>
              </a:tabLst>
            </a:pPr>
            <a:r>
              <a:rPr lang="en-GB" sz="1800" b="1">
                <a:effectLst/>
                <a:latin typeface="Times New Roman" panose="02020603050405020304" pitchFamily="18" charset="0"/>
                <a:ea typeface="Times New Roman" panose="02020603050405020304" pitchFamily="18" charset="0"/>
              </a:rPr>
              <a:t>Photovoice Findings</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The Photovoice data findings included eight students’ images and their verbal reflections, there were multiple groupings, bur some of those key themes: Aspirations, Artistic Identity, and connection.</a:t>
            </a:r>
          </a:p>
          <a:p>
            <a:r>
              <a:rPr lang="en-GB" sz="1800" b="1" dirty="0">
                <a:effectLst/>
                <a:latin typeface="Times New Roman" panose="02020603050405020304" pitchFamily="18" charset="0"/>
                <a:ea typeface="Times New Roman" panose="02020603050405020304" pitchFamily="18" charset="0"/>
              </a:rPr>
              <a:t>Student 1</a:t>
            </a:r>
            <a:r>
              <a:rPr lang="en-GB" sz="1800" dirty="0">
                <a:effectLst/>
                <a:latin typeface="Times New Roman" panose="02020603050405020304" pitchFamily="18" charset="0"/>
                <a:ea typeface="Times New Roman" panose="02020603050405020304" pitchFamily="18" charset="0"/>
              </a:rPr>
              <a:t> shared a sculpture of an x-ray bone, symbolizing adaptability and growth through challenges. (blue representative of emotional struggle). Their reflection about being happy despite those challenges highlighted their resilience and connection between personal growth and their academic journey. This image reflected that balancing of personal difficulties with their artistic development suggesting that despite feeling stuck there was a deep sense of perseverance and hope. </a:t>
            </a:r>
          </a:p>
          <a:p>
            <a:r>
              <a:rPr lang="en-GB" sz="1800" b="1" dirty="0">
                <a:effectLst/>
                <a:latin typeface="Times New Roman" panose="02020603050405020304" pitchFamily="18" charset="0"/>
                <a:ea typeface="Times New Roman" panose="02020603050405020304" pitchFamily="18" charset="0"/>
              </a:rPr>
              <a:t>Student 2</a:t>
            </a:r>
            <a:r>
              <a:rPr lang="en-GB" sz="1800" dirty="0">
                <a:effectLst/>
                <a:latin typeface="Times New Roman" panose="02020603050405020304" pitchFamily="18" charset="0"/>
                <a:ea typeface="Times New Roman" panose="02020603050405020304" pitchFamily="18" charset="0"/>
              </a:rPr>
              <a:t>  presented monochrome butterflies, symbolizing their feelings of confusion and excitement. Reflecting the tension between confusion and ambition, connecting emotions such as feeling both overwhelmed and motivated by their connection to nature and the elements to professional aspirations in fashion textiles. This image beautifully captured the tension between uncertainty and ambition. Illustrating perfectly how they connected personal feelings to their professional aspirations.</a:t>
            </a:r>
          </a:p>
          <a:p>
            <a:r>
              <a:rPr lang="en-GB" sz="1800" b="1" i="1" dirty="0">
                <a:effectLst/>
                <a:latin typeface="Times New Roman" panose="02020603050405020304" pitchFamily="18" charset="0"/>
                <a:ea typeface="Times New Roman" panose="02020603050405020304" pitchFamily="18" charset="0"/>
              </a:rPr>
              <a:t>Student 3’s</a:t>
            </a:r>
            <a:r>
              <a:rPr lang="en-GB" sz="1800" i="1" dirty="0">
                <a:effectLst/>
                <a:latin typeface="Times New Roman" panose="02020603050405020304" pitchFamily="18" charset="0"/>
                <a:ea typeface="Times New Roman" panose="02020603050405020304" pitchFamily="18" charset="0"/>
              </a:rPr>
              <a:t> self-portrait with funny glasses reflected on their journey from Peru, where art is not traditionally seen as a career. They expressed challenges adjusting to the course’s pace, while also embracing family support. This image and reflection revealed the intersection of cultural identity and academic aspirations, shedding light on navigating personal histories while adapting to new academic and creative environments.</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Together illustrating connection’s to their creative identities, aspirations, and connection, offered insights into emotional and academic states.</a:t>
            </a:r>
          </a:p>
          <a:p>
            <a:endParaRPr lang="en-US" dirty="0"/>
          </a:p>
        </p:txBody>
      </p:sp>
      <p:sp>
        <p:nvSpPr>
          <p:cNvPr id="4" name="Slide Number Placeholder 3"/>
          <p:cNvSpPr>
            <a:spLocks noGrp="1"/>
          </p:cNvSpPr>
          <p:nvPr>
            <p:ph type="sldNum" sz="quarter" idx="5"/>
          </p:nvPr>
        </p:nvSpPr>
        <p:spPr/>
        <p:txBody>
          <a:bodyPr/>
          <a:lstStyle/>
          <a:p>
            <a:fld id="{622FFDAA-AE6F-B34E-B5A3-BAFFBEB78571}" type="slidenum">
              <a:rPr lang="en-US" smtClean="0"/>
              <a:t>11</a:t>
            </a:fld>
            <a:endParaRPr lang="en-US"/>
          </a:p>
        </p:txBody>
      </p:sp>
    </p:spTree>
    <p:extLst>
      <p:ext uri="{BB962C8B-B14F-4D97-AF65-F5344CB8AC3E}">
        <p14:creationId xmlns:p14="http://schemas.microsoft.com/office/powerpoint/2010/main" val="3900865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mj-lt"/>
              <a:buAutoNum type="arabicPeriod"/>
              <a:tabLst>
                <a:tab pos="228600" algn="l"/>
              </a:tabLst>
            </a:pPr>
            <a:r>
              <a:rPr lang="en-GB" sz="1800" b="1" dirty="0">
                <a:effectLst/>
                <a:latin typeface="Times New Roman" panose="02020603050405020304" pitchFamily="18" charset="0"/>
                <a:ea typeface="Times New Roman" panose="02020603050405020304" pitchFamily="18" charset="0"/>
              </a:rPr>
              <a:t>Metaphorical portrait findings</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The metaphorical self-portrait data findings included eight students’ images and their verbal reflections, there were multiple groupings, but revealed themes such as disconnection and adjustment.</a:t>
            </a:r>
          </a:p>
          <a:p>
            <a:r>
              <a:rPr lang="en-GB" sz="1800" b="1" i="1" dirty="0">
                <a:effectLst/>
                <a:latin typeface="Times New Roman" panose="02020603050405020304" pitchFamily="18" charset="0"/>
                <a:ea typeface="Times New Roman" panose="02020603050405020304" pitchFamily="18" charset="0"/>
              </a:rPr>
              <a:t>Student 7</a:t>
            </a:r>
            <a:r>
              <a:rPr lang="en-GB" sz="1800" i="1" dirty="0">
                <a:effectLst/>
                <a:latin typeface="Times New Roman" panose="02020603050405020304" pitchFamily="18" charset="0"/>
                <a:ea typeface="Times New Roman" panose="02020603050405020304" pitchFamily="18" charset="0"/>
              </a:rPr>
              <a:t> s drawing of a bucket, symbolized feeling ‘half full’—representing their process of adjusting to the course’s fast pace and unfamiliar structure. Saying : 'Moodle and Workflow have been difficult, but I’m gaining confidence.' This illustrates how some students are still adapting to academic systems.</a:t>
            </a:r>
            <a:endParaRPr lang="en-GB" sz="1800" dirty="0">
              <a:effectLst/>
              <a:latin typeface="Times New Roman" panose="02020603050405020304" pitchFamily="18" charset="0"/>
              <a:ea typeface="Times New Roman" panose="02020603050405020304" pitchFamily="18" charset="0"/>
            </a:endParaRPr>
          </a:p>
          <a:p>
            <a:r>
              <a:rPr lang="en-GB" sz="1800" b="1" dirty="0">
                <a:effectLst/>
                <a:latin typeface="Times New Roman" panose="02020603050405020304" pitchFamily="18" charset="0"/>
                <a:ea typeface="Times New Roman" panose="02020603050405020304" pitchFamily="18" charset="0"/>
              </a:rPr>
              <a:t>Student 6</a:t>
            </a:r>
            <a:r>
              <a:rPr lang="en-GB" sz="1800" dirty="0">
                <a:effectLst/>
                <a:latin typeface="Times New Roman" panose="02020603050405020304" pitchFamily="18" charset="0"/>
                <a:ea typeface="Times New Roman" panose="02020603050405020304" pitchFamily="18" charset="0"/>
              </a:rPr>
              <a:t>,  gestural graphite face emphasized an exciting energetic artistic process. sharing: 'I like making quick, spontaneous art, but structured assignments feel stressful. This exposed the tension between enjoyment and stress from more structured, time-consuming projects.</a:t>
            </a:r>
          </a:p>
          <a:p>
            <a:r>
              <a:rPr lang="en-GB" sz="1800" b="1" dirty="0">
                <a:effectLst/>
                <a:latin typeface="Times New Roman" panose="02020603050405020304" pitchFamily="18" charset="0"/>
                <a:ea typeface="Times New Roman" panose="02020603050405020304" pitchFamily="18" charset="0"/>
              </a:rPr>
              <a:t>Student 5</a:t>
            </a:r>
            <a:r>
              <a:rPr lang="en-GB" sz="1800" dirty="0">
                <a:effectLst/>
                <a:latin typeface="Times New Roman" panose="02020603050405020304" pitchFamily="18" charset="0"/>
                <a:ea typeface="Times New Roman" panose="02020603050405020304" pitchFamily="18" charset="0"/>
              </a:rPr>
              <a:t>’s green and pink explosions captured homesickness and adaptation: They shared:  'I’m in two places at once—enjoying freedom here but missing home.' This captures the cultural transition they face in adjusting to the course.</a:t>
            </a:r>
          </a:p>
          <a:p>
            <a:r>
              <a:rPr lang="en-GB" sz="1800" dirty="0">
                <a:effectLst/>
                <a:latin typeface="Times New Roman" panose="02020603050405020304" pitchFamily="18" charset="0"/>
                <a:ea typeface="Times New Roman" panose="02020603050405020304" pitchFamily="18" charset="0"/>
              </a:rPr>
              <a:t>Finally, </a:t>
            </a:r>
            <a:r>
              <a:rPr lang="en-GB" sz="1800" b="1" dirty="0">
                <a:effectLst/>
                <a:latin typeface="Times New Roman" panose="02020603050405020304" pitchFamily="18" charset="0"/>
                <a:ea typeface="Times New Roman" panose="02020603050405020304" pitchFamily="18" charset="0"/>
              </a:rPr>
              <a:t>Student 8</a:t>
            </a:r>
            <a:r>
              <a:rPr lang="en-GB" sz="1800" dirty="0">
                <a:effectLst/>
                <a:latin typeface="Times New Roman" panose="02020603050405020304" pitchFamily="18" charset="0"/>
                <a:ea typeface="Times New Roman" panose="02020603050405020304" pitchFamily="18" charset="0"/>
              </a:rPr>
              <a:t>’s spaceman drawing expressed disconnection but boldness: They reflected: 'Pursuing art is bold and exciting but challenging.' Indicating how students are navigating feelings of isolation while embracing the excitement of self-expression.</a:t>
            </a:r>
          </a:p>
          <a:p>
            <a:r>
              <a:rPr lang="en-GB" sz="1800" dirty="0">
                <a:effectLst/>
                <a:latin typeface="Times New Roman" panose="02020603050405020304" pitchFamily="18" charset="0"/>
                <a:ea typeface="Times New Roman" panose="02020603050405020304" pitchFamily="18" charset="0"/>
              </a:rPr>
              <a:t>These reflections demonstrated the complexity of adapting to the course, in both struggles and growth. </a:t>
            </a:r>
          </a:p>
          <a:p>
            <a:r>
              <a:rPr lang="en-GB" sz="1800" dirty="0">
                <a:effectLst/>
                <a:latin typeface="Times New Roman" panose="02020603050405020304" pitchFamily="18" charset="0"/>
                <a:ea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622FFDAA-AE6F-B34E-B5A3-BAFFBEB78571}" type="slidenum">
              <a:rPr lang="en-US" smtClean="0"/>
              <a:t>12</a:t>
            </a:fld>
            <a:endParaRPr lang="en-US"/>
          </a:p>
        </p:txBody>
      </p:sp>
    </p:spTree>
    <p:extLst>
      <p:ext uri="{BB962C8B-B14F-4D97-AF65-F5344CB8AC3E}">
        <p14:creationId xmlns:p14="http://schemas.microsoft.com/office/powerpoint/2010/main" val="3321275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mj-lt"/>
              <a:buAutoNum type="arabicPeriod"/>
              <a:tabLst>
                <a:tab pos="228600" algn="l"/>
              </a:tabLst>
            </a:pPr>
            <a:r>
              <a:rPr lang="en-GB" sz="1800" b="1" dirty="0">
                <a:effectLst/>
                <a:latin typeface="Times New Roman" panose="02020603050405020304" pitchFamily="18" charset="0"/>
                <a:ea typeface="Times New Roman" panose="02020603050405020304" pitchFamily="18" charset="0"/>
              </a:rPr>
              <a:t>Method 3- "</a:t>
            </a:r>
            <a:r>
              <a:rPr lang="en-GB" sz="1800" b="1" dirty="0" err="1">
                <a:effectLst/>
                <a:latin typeface="Times New Roman" panose="02020603050405020304" pitchFamily="18" charset="0"/>
                <a:ea typeface="Times New Roman" panose="02020603050405020304" pitchFamily="18" charset="0"/>
              </a:rPr>
              <a:t>Stuckness</a:t>
            </a:r>
            <a:r>
              <a:rPr lang="en-GB" sz="1800" b="1" dirty="0">
                <a:effectLst/>
                <a:latin typeface="Times New Roman" panose="02020603050405020304" pitchFamily="18" charset="0"/>
                <a:ea typeface="Times New Roman" panose="02020603050405020304" pitchFamily="18" charset="0"/>
              </a:rPr>
              <a:t> Methods: Addressing Barriers Through Reflection and Expression"</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The </a:t>
            </a:r>
            <a:r>
              <a:rPr lang="en-GB" sz="1800" dirty="0" err="1">
                <a:effectLst/>
                <a:latin typeface="Times New Roman" panose="02020603050405020304" pitchFamily="18" charset="0"/>
                <a:ea typeface="Times New Roman" panose="02020603050405020304" pitchFamily="18" charset="0"/>
              </a:rPr>
              <a:t>Stuckness</a:t>
            </a:r>
            <a:r>
              <a:rPr lang="en-GB" sz="1800" dirty="0">
                <a:effectLst/>
                <a:latin typeface="Times New Roman" panose="02020603050405020304" pitchFamily="18" charset="0"/>
                <a:ea typeface="Times New Roman" panose="02020603050405020304" pitchFamily="18" charset="0"/>
              </a:rPr>
              <a:t> Drawing data provided valuable insights into students' creative and emotional blocks through six analysed drawings and verbal reflections. Themes of personal and academic challenges and artistic struggles came up. </a:t>
            </a:r>
          </a:p>
          <a:p>
            <a:r>
              <a:rPr lang="en-GB" sz="1800" b="1" dirty="0">
                <a:effectLst/>
                <a:latin typeface="Times New Roman" panose="02020603050405020304" pitchFamily="18" charset="0"/>
                <a:ea typeface="Times New Roman" panose="02020603050405020304" pitchFamily="18" charset="0"/>
              </a:rPr>
              <a:t>Student 4</a:t>
            </a:r>
            <a:r>
              <a:rPr lang="en-GB" sz="1800" dirty="0">
                <a:effectLst/>
                <a:latin typeface="Times New Roman" panose="02020603050405020304" pitchFamily="18" charset="0"/>
                <a:ea typeface="Times New Roman" panose="02020603050405020304" pitchFamily="18" charset="0"/>
              </a:rPr>
              <a:t> illustrated a USB stick, symbolizing engagement with tech, cyber themes and creative block, sharing: “I need to explore new materials; I’m running out of ideas but trying to push myself with new ones.” This highlighted their awareness of limitations and desire to grow with personal challenges. Reflecting a strong desire to overcome barriers despite exhaustion, burnout, and time constraints. </a:t>
            </a:r>
          </a:p>
          <a:p>
            <a:r>
              <a:rPr lang="en-GB" sz="1800" i="1" dirty="0">
                <a:effectLst/>
                <a:latin typeface="Times New Roman" panose="02020603050405020304" pitchFamily="18" charset="0"/>
                <a:ea typeface="Times New Roman" panose="02020603050405020304" pitchFamily="18" charset="0"/>
              </a:rPr>
              <a:t>Similarly, Student 6 reflected on how personal setbacks, like visa delays, disrupted their creative process.</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These opened understanding of how personal and academic challenges intertwine with artistic struggles. </a:t>
            </a:r>
          </a:p>
          <a:p>
            <a:endParaRPr lang="en-US" dirty="0"/>
          </a:p>
        </p:txBody>
      </p:sp>
      <p:sp>
        <p:nvSpPr>
          <p:cNvPr id="4" name="Slide Number Placeholder 3"/>
          <p:cNvSpPr>
            <a:spLocks noGrp="1"/>
          </p:cNvSpPr>
          <p:nvPr>
            <p:ph type="sldNum" sz="quarter" idx="5"/>
          </p:nvPr>
        </p:nvSpPr>
        <p:spPr/>
        <p:txBody>
          <a:bodyPr/>
          <a:lstStyle/>
          <a:p>
            <a:fld id="{622FFDAA-AE6F-B34E-B5A3-BAFFBEB78571}" type="slidenum">
              <a:rPr lang="en-US" smtClean="0"/>
              <a:t>13</a:t>
            </a:fld>
            <a:endParaRPr lang="en-US"/>
          </a:p>
        </p:txBody>
      </p:sp>
    </p:spTree>
    <p:extLst>
      <p:ext uri="{BB962C8B-B14F-4D97-AF65-F5344CB8AC3E}">
        <p14:creationId xmlns:p14="http://schemas.microsoft.com/office/powerpoint/2010/main" val="3094960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mj-lt"/>
              <a:buAutoNum type="arabicPeriod"/>
              <a:tabLst>
                <a:tab pos="228600" algn="l"/>
              </a:tabLst>
            </a:pPr>
            <a:r>
              <a:rPr lang="en-GB" sz="1800" b="1" dirty="0">
                <a:effectLst/>
                <a:latin typeface="Times New Roman" panose="02020603050405020304" pitchFamily="18" charset="0"/>
                <a:ea typeface="Times New Roman" panose="02020603050405020304" pitchFamily="18" charset="0"/>
              </a:rPr>
              <a:t>Method Reflections Across Questionnaire</a:t>
            </a:r>
            <a:endParaRPr lang="en-GB" sz="1800" dirty="0">
              <a:effectLst/>
              <a:latin typeface="Times New Roman" panose="02020603050405020304" pitchFamily="18" charset="0"/>
              <a:ea typeface="Times New Roman" panose="02020603050405020304" pitchFamily="18" charset="0"/>
            </a:endParaRPr>
          </a:p>
          <a:p>
            <a:pPr marL="228600"/>
            <a:r>
              <a:rPr lang="en-GB" sz="1800" b="1" dirty="0">
                <a:effectLst/>
                <a:latin typeface="Times New Roman" panose="02020603050405020304" pitchFamily="18"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Across all methods—students provided valuable qualitative insights into their emotional states and sense of community.</a:t>
            </a:r>
          </a:p>
          <a:p>
            <a:r>
              <a:rPr lang="en-GB" sz="1800" dirty="0">
                <a:effectLst/>
                <a:latin typeface="Times New Roman" panose="02020603050405020304" pitchFamily="18" charset="0"/>
                <a:ea typeface="Times New Roman" panose="02020603050405020304" pitchFamily="18" charset="0"/>
              </a:rPr>
              <a:t> </a:t>
            </a:r>
          </a:p>
          <a:p>
            <a:r>
              <a:rPr lang="en-GB" sz="1800" dirty="0">
                <a:effectLst/>
                <a:latin typeface="Times New Roman" panose="02020603050405020304" pitchFamily="18" charset="0"/>
                <a:ea typeface="Times New Roman" panose="02020603050405020304" pitchFamily="18" charset="0"/>
              </a:rPr>
              <a:t>While the quantitative survey data only collected 3 respondents feedback across the tutorials, a low response rate. Regardless the feedback was valuable—both photovoice and </a:t>
            </a:r>
            <a:r>
              <a:rPr lang="en-GB" sz="1800" dirty="0" err="1">
                <a:effectLst/>
                <a:latin typeface="Times New Roman" panose="02020603050405020304" pitchFamily="18" charset="0"/>
                <a:ea typeface="Times New Roman" panose="02020603050405020304" pitchFamily="18" charset="0"/>
              </a:rPr>
              <a:t>stuckness</a:t>
            </a:r>
            <a:r>
              <a:rPr lang="en-GB" sz="1800" dirty="0">
                <a:effectLst/>
                <a:latin typeface="Times New Roman" panose="02020603050405020304" pitchFamily="18" charset="0"/>
                <a:ea typeface="Times New Roman" panose="02020603050405020304" pitchFamily="18" charset="0"/>
              </a:rPr>
              <a:t> methods were rated highly effective in fostering support and inclusion, with 100% of respondents feeling supported, indicating the effectiveness of these methods in supporting students' emotional and artistic growth. </a:t>
            </a:r>
          </a:p>
          <a:p>
            <a:r>
              <a:rPr lang="en-GB" sz="1800" dirty="0">
                <a:effectLst/>
                <a:latin typeface="Times New Roman" panose="02020603050405020304" pitchFamily="18" charset="0"/>
                <a:ea typeface="Times New Roman" panose="02020603050405020304" pitchFamily="18" charset="0"/>
              </a:rPr>
              <a:t> </a:t>
            </a:r>
          </a:p>
          <a:p>
            <a:r>
              <a:rPr lang="en-GB" sz="1800" dirty="0">
                <a:effectLst/>
                <a:latin typeface="Times New Roman" panose="02020603050405020304" pitchFamily="18" charset="0"/>
                <a:ea typeface="Times New Roman" panose="02020603050405020304" pitchFamily="18" charset="0"/>
              </a:rPr>
              <a:t>It also highlighted challenges of time constraints in fostering deeper engagement, feedback was mixed, some feeling it was sufficient, while others felt more artistic discussion was needed. Suggesting possibly the students who didn't do advance preparations or the activity introduced later on may have felt disconnected or rushed. Revealing both their sense of belonging and the obstacles they face that can impede it. </a:t>
            </a:r>
          </a:p>
          <a:p>
            <a:r>
              <a:rPr lang="en-GB" sz="1800" dirty="0">
                <a:effectLst/>
                <a:latin typeface="Times New Roman" panose="02020603050405020304" pitchFamily="18" charset="0"/>
                <a:ea typeface="Times New Roman" panose="02020603050405020304" pitchFamily="18" charset="0"/>
              </a:rPr>
              <a:t> </a:t>
            </a:r>
          </a:p>
          <a:p>
            <a:endParaRPr lang="en-GB" sz="1800" b="1" dirty="0">
              <a:effectLst/>
              <a:latin typeface="Times New Roman" panose="02020603050405020304" pitchFamily="18" charset="0"/>
              <a:ea typeface="Times New Roman" panose="02020603050405020304" pitchFamily="18" charset="0"/>
            </a:endParaRPr>
          </a:p>
          <a:p>
            <a:endParaRPr lang="en-GB" sz="1800" b="1" dirty="0">
              <a:effectLst/>
              <a:latin typeface="Times New Roman" panose="02020603050405020304" pitchFamily="18" charset="0"/>
              <a:ea typeface="Times New Roman" panose="02020603050405020304" pitchFamily="18" charset="0"/>
            </a:endParaRPr>
          </a:p>
          <a:p>
            <a:endParaRPr lang="en-GB" sz="1800" b="1" dirty="0">
              <a:effectLst/>
              <a:latin typeface="Times New Roman" panose="02020603050405020304" pitchFamily="18" charset="0"/>
              <a:ea typeface="Times New Roman" panose="02020603050405020304" pitchFamily="18" charset="0"/>
            </a:endParaRPr>
          </a:p>
          <a:p>
            <a:r>
              <a:rPr lang="en-GB" b="1" dirty="0"/>
              <a:t>Method Reflections Across Questionnaire</a:t>
            </a:r>
          </a:p>
          <a:p>
            <a:r>
              <a:rPr lang="en-GB" b="1" dirty="0"/>
              <a:t>Subtitle:</a:t>
            </a:r>
            <a:r>
              <a:rPr lang="en-GB" dirty="0"/>
              <a:t> Insights from Photovoice and </a:t>
            </a:r>
            <a:r>
              <a:rPr lang="en-GB" dirty="0" err="1"/>
              <a:t>Stuckness</a:t>
            </a:r>
            <a:r>
              <a:rPr lang="en-GB" dirty="0"/>
              <a:t> Methods</a:t>
            </a:r>
          </a:p>
          <a:p>
            <a:r>
              <a:rPr lang="en-GB" b="1" dirty="0"/>
              <a:t>1. Overview of Survey Feedback</a:t>
            </a:r>
          </a:p>
          <a:p>
            <a:pPr>
              <a:buFont typeface="Arial" panose="020B0604020202020204" pitchFamily="34" charset="0"/>
              <a:buChar char="•"/>
            </a:pPr>
            <a:r>
              <a:rPr lang="en-GB" b="1" dirty="0"/>
              <a:t>Surveys Conducted:</a:t>
            </a:r>
            <a:endParaRPr lang="en-GB" dirty="0"/>
          </a:p>
          <a:p>
            <a:pPr marL="742950" lvl="1" indent="-285750">
              <a:buFont typeface="Arial" panose="020B0604020202020204" pitchFamily="34" charset="0"/>
              <a:buChar char="•"/>
            </a:pPr>
            <a:r>
              <a:rPr lang="en-GB" dirty="0"/>
              <a:t>Survey 1: Photovoice Tutorial</a:t>
            </a:r>
          </a:p>
          <a:p>
            <a:pPr marL="742950" lvl="1" indent="-285750">
              <a:buFont typeface="Arial" panose="020B0604020202020204" pitchFamily="34" charset="0"/>
              <a:buChar char="•"/>
            </a:pPr>
            <a:r>
              <a:rPr lang="en-GB" dirty="0"/>
              <a:t>Survey 3: </a:t>
            </a:r>
            <a:r>
              <a:rPr lang="en-GB" dirty="0" err="1"/>
              <a:t>Stuckness</a:t>
            </a:r>
            <a:r>
              <a:rPr lang="en-GB" dirty="0"/>
              <a:t> Drawing Tutorial</a:t>
            </a:r>
          </a:p>
          <a:p>
            <a:pPr>
              <a:buFont typeface="Arial" panose="020B0604020202020204" pitchFamily="34" charset="0"/>
              <a:buChar char="•"/>
            </a:pPr>
            <a:r>
              <a:rPr lang="en-GB" b="1" dirty="0"/>
              <a:t>Response Rate:</a:t>
            </a:r>
            <a:endParaRPr lang="en-GB" dirty="0"/>
          </a:p>
          <a:p>
            <a:pPr marL="742950" lvl="1" indent="-285750">
              <a:buFont typeface="Arial" panose="020B0604020202020204" pitchFamily="34" charset="0"/>
              <a:buChar char="•"/>
            </a:pPr>
            <a:r>
              <a:rPr lang="en-GB" dirty="0"/>
              <a:t>Total responses: 3</a:t>
            </a:r>
          </a:p>
          <a:p>
            <a:pPr marL="742950" lvl="1" indent="-285750">
              <a:buFont typeface="Arial" panose="020B0604020202020204" pitchFamily="34" charset="0"/>
              <a:buChar char="•"/>
            </a:pPr>
            <a:r>
              <a:rPr lang="en-GB" dirty="0"/>
              <a:t>Low response rate led to additional reliance on observational data.</a:t>
            </a:r>
          </a:p>
          <a:p>
            <a:r>
              <a:rPr lang="en-GB" b="1" dirty="0"/>
              <a:t>2. Common Findings Across Surveys</a:t>
            </a:r>
          </a:p>
          <a:p>
            <a:pPr>
              <a:buFont typeface="+mj-lt"/>
              <a:buAutoNum type="arabicPeriod"/>
            </a:pPr>
            <a:r>
              <a:rPr lang="en-GB" b="1" dirty="0"/>
              <a:t>Support and Inclusion:</a:t>
            </a:r>
            <a:endParaRPr lang="en-GB" dirty="0"/>
          </a:p>
          <a:p>
            <a:pPr marL="742950" lvl="1" indent="-285750">
              <a:buFont typeface="+mj-lt"/>
              <a:buAutoNum type="arabicPeriod"/>
            </a:pPr>
            <a:r>
              <a:rPr lang="en-GB" dirty="0"/>
              <a:t>100% of respondents rated the tutorials as “Very effective” in fostering support and a sense of inclusion.</a:t>
            </a:r>
          </a:p>
          <a:p>
            <a:pPr marL="742950" lvl="1" indent="-285750">
              <a:buFont typeface="+mj-lt"/>
              <a:buAutoNum type="arabicPeriod"/>
            </a:pPr>
            <a:r>
              <a:rPr lang="en-GB" dirty="0"/>
              <a:t>Quote from Survey 1: </a:t>
            </a:r>
            <a:r>
              <a:rPr lang="en-GB" i="1" dirty="0"/>
              <a:t>“The tutorial helped me feel supported and gave me space to speak about my time at UAL.”</a:t>
            </a:r>
            <a:endParaRPr lang="en-GB" dirty="0"/>
          </a:p>
          <a:p>
            <a:pPr>
              <a:buFont typeface="+mj-lt"/>
              <a:buAutoNum type="arabicPeriod"/>
            </a:pPr>
            <a:r>
              <a:rPr lang="en-GB" b="1" dirty="0"/>
              <a:t>Time Allocation:</a:t>
            </a:r>
            <a:endParaRPr lang="en-GB" dirty="0"/>
          </a:p>
          <a:p>
            <a:pPr marL="742950" lvl="1" indent="-285750">
              <a:buFont typeface="+mj-lt"/>
              <a:buAutoNum type="arabicPeriod"/>
            </a:pPr>
            <a:r>
              <a:rPr lang="en-GB" dirty="0"/>
              <a:t>Mixed responses for time to discuss artistic practice in Survey 1:</a:t>
            </a:r>
          </a:p>
          <a:p>
            <a:pPr marL="1143000" lvl="2" indent="-228600">
              <a:buFont typeface="+mj-lt"/>
              <a:buAutoNum type="arabicPeriod"/>
            </a:pPr>
            <a:r>
              <a:rPr lang="en-GB" dirty="0"/>
              <a:t>50%: “Yes, sufficient time.”</a:t>
            </a:r>
          </a:p>
          <a:p>
            <a:pPr marL="1143000" lvl="2" indent="-228600">
              <a:buFont typeface="+mj-lt"/>
              <a:buAutoNum type="arabicPeriod"/>
            </a:pPr>
            <a:r>
              <a:rPr lang="en-GB" dirty="0"/>
              <a:t>50%: “Somewhat sufficient.”</a:t>
            </a:r>
          </a:p>
          <a:p>
            <a:pPr marL="742950" lvl="1" indent="-285750">
              <a:buFont typeface="+mj-lt"/>
              <a:buAutoNum type="arabicPeriod"/>
            </a:pPr>
            <a:r>
              <a:rPr lang="en-GB" dirty="0"/>
              <a:t>Survey 3: The single respondent felt exercises had sufficient time (100%).</a:t>
            </a:r>
          </a:p>
          <a:p>
            <a:pPr marL="742950" lvl="1" indent="-285750">
              <a:buFont typeface="+mj-lt"/>
              <a:buAutoNum type="arabicPeriod"/>
            </a:pPr>
            <a:r>
              <a:rPr lang="en-GB" dirty="0"/>
              <a:t>Suggestion: Allocate more time or structure for in-depth discussions about artistic practice.</a:t>
            </a:r>
          </a:p>
          <a:p>
            <a:pPr>
              <a:buFont typeface="+mj-lt"/>
              <a:buAutoNum type="arabicPeriod"/>
            </a:pPr>
            <a:r>
              <a:rPr lang="en-GB" b="1" dirty="0"/>
              <a:t>Quality of Tutorials:</a:t>
            </a:r>
            <a:endParaRPr lang="en-GB" dirty="0"/>
          </a:p>
          <a:p>
            <a:pPr marL="742950" lvl="1" indent="-285750">
              <a:buFont typeface="+mj-lt"/>
              <a:buAutoNum type="arabicPeriod"/>
            </a:pPr>
            <a:r>
              <a:rPr lang="en-GB" dirty="0"/>
              <a:t>Rated “Excellent” across both surveys, reflecting a strong overall reception.</a:t>
            </a:r>
          </a:p>
          <a:p>
            <a:r>
              <a:rPr lang="en-GB" b="1" dirty="0"/>
              <a:t>3. Insights from Individual Surveys</a:t>
            </a:r>
          </a:p>
          <a:p>
            <a:r>
              <a:rPr lang="en-GB" b="1" dirty="0"/>
              <a:t>Survey 1 (Photovoice Tutorial):</a:t>
            </a:r>
            <a:endParaRPr lang="en-GB" dirty="0"/>
          </a:p>
          <a:p>
            <a:pPr>
              <a:buFont typeface="Arial" panose="020B0604020202020204" pitchFamily="34" charset="0"/>
              <a:buChar char="•"/>
            </a:pPr>
            <a:r>
              <a:rPr lang="en-GB" b="1" dirty="0"/>
              <a:t>Strengths:</a:t>
            </a:r>
            <a:endParaRPr lang="en-GB" dirty="0"/>
          </a:p>
          <a:p>
            <a:pPr marL="742950" lvl="1" indent="-285750">
              <a:buFont typeface="Arial" panose="020B0604020202020204" pitchFamily="34" charset="0"/>
              <a:buChar char="•"/>
            </a:pPr>
            <a:r>
              <a:rPr lang="en-GB" dirty="0"/>
              <a:t>Opportunity for personal connection was valued.</a:t>
            </a:r>
          </a:p>
          <a:p>
            <a:pPr marL="742950" lvl="1" indent="-285750">
              <a:buFont typeface="Arial" panose="020B0604020202020204" pitchFamily="34" charset="0"/>
              <a:buChar char="•"/>
            </a:pPr>
            <a:r>
              <a:rPr lang="en-GB" dirty="0"/>
              <a:t>One respondent noted: </a:t>
            </a:r>
            <a:r>
              <a:rPr lang="en-GB" i="1" dirty="0"/>
              <a:t>“The chance to speak about my time at UAL was the most helpful aspect.”</a:t>
            </a:r>
            <a:endParaRPr lang="en-GB" dirty="0"/>
          </a:p>
          <a:p>
            <a:pPr>
              <a:buFont typeface="Arial" panose="020B0604020202020204" pitchFamily="34" charset="0"/>
              <a:buChar char="•"/>
            </a:pPr>
            <a:r>
              <a:rPr lang="en-GB" b="1" dirty="0"/>
              <a:t>Areas for Improvement:</a:t>
            </a:r>
            <a:endParaRPr lang="en-GB" dirty="0"/>
          </a:p>
          <a:p>
            <a:pPr marL="742950" lvl="1" indent="-285750">
              <a:buFont typeface="Arial" panose="020B0604020202020204" pitchFamily="34" charset="0"/>
              <a:buChar char="•"/>
            </a:pPr>
            <a:r>
              <a:rPr lang="en-GB" dirty="0"/>
              <a:t>Need for “a little more time” to discuss artistic practice.</a:t>
            </a:r>
          </a:p>
          <a:p>
            <a:r>
              <a:rPr lang="en-GB" b="1" dirty="0"/>
              <a:t>Survey 3 (</a:t>
            </a:r>
            <a:r>
              <a:rPr lang="en-GB" b="1" dirty="0" err="1"/>
              <a:t>Stuckness</a:t>
            </a:r>
            <a:r>
              <a:rPr lang="en-GB" b="1" dirty="0"/>
              <a:t> Drawing Tutorial):</a:t>
            </a:r>
            <a:endParaRPr lang="en-GB" dirty="0"/>
          </a:p>
          <a:p>
            <a:pPr>
              <a:buFont typeface="Arial" panose="020B0604020202020204" pitchFamily="34" charset="0"/>
              <a:buChar char="•"/>
            </a:pPr>
            <a:r>
              <a:rPr lang="en-GB" b="1" dirty="0"/>
              <a:t>Strengths:</a:t>
            </a:r>
            <a:endParaRPr lang="en-GB" dirty="0"/>
          </a:p>
          <a:p>
            <a:pPr marL="742950" lvl="1" indent="-285750">
              <a:buFont typeface="Arial" panose="020B0604020202020204" pitchFamily="34" charset="0"/>
              <a:buChar char="•"/>
            </a:pPr>
            <a:r>
              <a:rPr lang="en-GB" dirty="0"/>
              <a:t>Respondent felt supported and had sufficient time for exercises.</a:t>
            </a:r>
          </a:p>
          <a:p>
            <a:pPr marL="742950" lvl="1" indent="-285750">
              <a:buFont typeface="Arial" panose="020B0604020202020204" pitchFamily="34" charset="0"/>
              <a:buChar char="•"/>
            </a:pPr>
            <a:r>
              <a:rPr lang="en-GB" dirty="0"/>
              <a:t>Rated as “Very effective” in fostering a learning community.</a:t>
            </a:r>
          </a:p>
          <a:p>
            <a:pPr>
              <a:buFont typeface="Arial" panose="020B0604020202020204" pitchFamily="34" charset="0"/>
              <a:buChar char="•"/>
            </a:pPr>
            <a:r>
              <a:rPr lang="en-GB" b="1" dirty="0"/>
              <a:t>Limitations:</a:t>
            </a:r>
            <a:endParaRPr lang="en-GB" dirty="0"/>
          </a:p>
          <a:p>
            <a:pPr marL="742950" lvl="1" indent="-285750">
              <a:buFont typeface="Arial" panose="020B0604020202020204" pitchFamily="34" charset="0"/>
              <a:buChar char="•"/>
            </a:pPr>
            <a:r>
              <a:rPr lang="en-GB" dirty="0"/>
              <a:t>Lack of additional feedback makes it challenging to extract actionable insights.</a:t>
            </a:r>
          </a:p>
          <a:p>
            <a:r>
              <a:rPr lang="en-GB" b="1" dirty="0"/>
              <a:t>4. Comparative Analysis</a:t>
            </a:r>
          </a:p>
          <a:p>
            <a:r>
              <a:rPr lang="en-GB" b="1" dirty="0"/>
              <a:t>Similarities:</a:t>
            </a:r>
            <a:endParaRPr lang="en-GB" dirty="0"/>
          </a:p>
          <a:p>
            <a:pPr>
              <a:buFont typeface="Arial" panose="020B0604020202020204" pitchFamily="34" charset="0"/>
              <a:buChar char="•"/>
            </a:pPr>
            <a:r>
              <a:rPr lang="en-GB" b="1" dirty="0"/>
              <a:t>Consent to Participate:</a:t>
            </a:r>
            <a:br>
              <a:rPr lang="en-GB" dirty="0"/>
            </a:br>
            <a:r>
              <a:rPr lang="en-GB" dirty="0"/>
              <a:t>100% consent rate across both surveys.</a:t>
            </a:r>
          </a:p>
          <a:p>
            <a:pPr>
              <a:buFont typeface="Arial" panose="020B0604020202020204" pitchFamily="34" charset="0"/>
              <a:buChar char="•"/>
            </a:pPr>
            <a:r>
              <a:rPr lang="en-GB" b="1" dirty="0"/>
              <a:t>Effectiveness in Support and Inclusion:</a:t>
            </a:r>
            <a:br>
              <a:rPr lang="en-GB" dirty="0"/>
            </a:br>
            <a:r>
              <a:rPr lang="en-GB" dirty="0"/>
              <a:t>Both methods were rated “Very effective” (100%) in helping students feel supported.</a:t>
            </a:r>
          </a:p>
          <a:p>
            <a:pPr>
              <a:buFont typeface="Arial" panose="020B0604020202020204" pitchFamily="34" charset="0"/>
              <a:buChar char="•"/>
            </a:pPr>
            <a:r>
              <a:rPr lang="en-GB" b="1" dirty="0"/>
              <a:t>Quality of Tutorials:</a:t>
            </a:r>
            <a:br>
              <a:rPr lang="en-GB" dirty="0"/>
            </a:br>
            <a:r>
              <a:rPr lang="en-GB" dirty="0"/>
              <a:t>Rated “Excellent” by all respondents.</a:t>
            </a:r>
          </a:p>
          <a:p>
            <a:r>
              <a:rPr lang="en-GB" b="1" dirty="0"/>
              <a:t>Differences:</a:t>
            </a:r>
            <a:endParaRPr lang="en-GB" dirty="0"/>
          </a:p>
          <a:p>
            <a:pPr>
              <a:buFont typeface="Arial" panose="020B0604020202020204" pitchFamily="34" charset="0"/>
              <a:buChar char="•"/>
            </a:pPr>
            <a:r>
              <a:rPr lang="en-GB" b="1" dirty="0"/>
              <a:t>Time Allocation:</a:t>
            </a:r>
            <a:endParaRPr lang="en-GB" dirty="0"/>
          </a:p>
          <a:p>
            <a:pPr marL="742950" lvl="1" indent="-285750">
              <a:buFont typeface="Arial" panose="020B0604020202020204" pitchFamily="34" charset="0"/>
              <a:buChar char="•"/>
            </a:pPr>
            <a:r>
              <a:rPr lang="en-GB" dirty="0"/>
              <a:t>Mixed responses in Survey 1 (50% “Yes,” 50% “Somewhat”).</a:t>
            </a:r>
          </a:p>
          <a:p>
            <a:pPr marL="742950" lvl="1" indent="-285750">
              <a:buFont typeface="Arial" panose="020B0604020202020204" pitchFamily="34" charset="0"/>
              <a:buChar char="•"/>
            </a:pPr>
            <a:r>
              <a:rPr lang="en-GB" dirty="0"/>
              <a:t>Consensus in Survey 3 (100% sufficient).</a:t>
            </a:r>
          </a:p>
          <a:p>
            <a:pPr>
              <a:buFont typeface="Arial" panose="020B0604020202020204" pitchFamily="34" charset="0"/>
              <a:buChar char="•"/>
            </a:pPr>
            <a:r>
              <a:rPr lang="en-GB" b="1" dirty="0"/>
              <a:t>Feedback Depth:</a:t>
            </a:r>
            <a:endParaRPr lang="en-GB" dirty="0"/>
          </a:p>
          <a:p>
            <a:pPr marL="742950" lvl="1" indent="-285750">
              <a:buFont typeface="Arial" panose="020B0604020202020204" pitchFamily="34" charset="0"/>
              <a:buChar char="•"/>
            </a:pPr>
            <a:r>
              <a:rPr lang="en-GB" dirty="0"/>
              <a:t>Survey 1 provided qualitative feedback (e.g., request for more time).</a:t>
            </a:r>
          </a:p>
          <a:p>
            <a:pPr marL="742950" lvl="1" indent="-285750">
              <a:buFont typeface="Arial" panose="020B0604020202020204" pitchFamily="34" charset="0"/>
              <a:buChar char="•"/>
            </a:pPr>
            <a:r>
              <a:rPr lang="en-GB" dirty="0"/>
              <a:t>Survey 3 lacked additional comments or suggestions.</a:t>
            </a:r>
          </a:p>
          <a:p>
            <a:r>
              <a:rPr lang="en-GB" b="1" dirty="0"/>
              <a:t>5. Actionable Insights</a:t>
            </a:r>
          </a:p>
          <a:p>
            <a:pPr>
              <a:buFont typeface="+mj-lt"/>
              <a:buAutoNum type="arabicPeriod"/>
            </a:pPr>
            <a:r>
              <a:rPr lang="en-GB" b="1" dirty="0"/>
              <a:t>Strengths to Build On:</a:t>
            </a:r>
            <a:endParaRPr lang="en-GB" dirty="0"/>
          </a:p>
          <a:p>
            <a:pPr marL="742950" lvl="1" indent="-285750">
              <a:buFont typeface="+mj-lt"/>
              <a:buAutoNum type="arabicPeriod"/>
            </a:pPr>
            <a:r>
              <a:rPr lang="en-GB" dirty="0"/>
              <a:t>Tutorials are highly effective in fostering support and inclusion.</a:t>
            </a:r>
          </a:p>
          <a:p>
            <a:pPr marL="742950" lvl="1" indent="-285750">
              <a:buFont typeface="+mj-lt"/>
              <a:buAutoNum type="arabicPeriod"/>
            </a:pPr>
            <a:r>
              <a:rPr lang="en-GB" dirty="0"/>
              <a:t>Positive feedback highlights the value of personal connection and creative methods.</a:t>
            </a:r>
          </a:p>
          <a:p>
            <a:pPr>
              <a:buFont typeface="+mj-lt"/>
              <a:buAutoNum type="arabicPeriod"/>
            </a:pPr>
            <a:r>
              <a:rPr lang="en-GB" b="1" dirty="0"/>
              <a:t>Areas for Improvement:</a:t>
            </a:r>
            <a:endParaRPr lang="en-GB" dirty="0"/>
          </a:p>
          <a:p>
            <a:pPr marL="742950" lvl="1" indent="-285750">
              <a:buFont typeface="+mj-lt"/>
              <a:buAutoNum type="arabicPeriod"/>
            </a:pPr>
            <a:r>
              <a:rPr lang="en-GB" dirty="0"/>
              <a:t>Adjust tutorial timing to better accommodate discussions on artistic practice.</a:t>
            </a:r>
          </a:p>
          <a:p>
            <a:pPr marL="742950" lvl="1" indent="-285750">
              <a:buFont typeface="+mj-lt"/>
              <a:buAutoNum type="arabicPeriod"/>
            </a:pPr>
            <a:r>
              <a:rPr lang="en-GB" dirty="0"/>
              <a:t>Explore ways to elicit more responses in future surveys (e.g., in-class surveys, incentives).</a:t>
            </a:r>
          </a:p>
          <a:p>
            <a:r>
              <a:rPr lang="en-GB" b="1" dirty="0"/>
              <a:t>6. Visual Representation</a:t>
            </a:r>
          </a:p>
          <a:p>
            <a:pPr>
              <a:buFont typeface="Arial" panose="020B0604020202020204" pitchFamily="34" charset="0"/>
              <a:buChar char="•"/>
            </a:pPr>
            <a:r>
              <a:rPr lang="en-GB" b="1" dirty="0"/>
              <a:t>Bar Chart:</a:t>
            </a:r>
            <a:endParaRPr lang="en-GB" dirty="0"/>
          </a:p>
          <a:p>
            <a:pPr marL="742950" lvl="1" indent="-285750">
              <a:buFont typeface="Arial" panose="020B0604020202020204" pitchFamily="34" charset="0"/>
              <a:buChar char="•"/>
            </a:pPr>
            <a:r>
              <a:rPr lang="en-GB" dirty="0"/>
              <a:t>Comparison of responses across Survey 1 and Survey 3 for “Effectiveness,” “Time Allocation,” and “Quality.”</a:t>
            </a:r>
          </a:p>
          <a:p>
            <a:pPr>
              <a:buFont typeface="Arial" panose="020B0604020202020204" pitchFamily="34" charset="0"/>
              <a:buChar char="•"/>
            </a:pPr>
            <a:r>
              <a:rPr lang="en-GB" b="1" dirty="0"/>
              <a:t>Quotes:</a:t>
            </a:r>
            <a:endParaRPr lang="en-GB" dirty="0"/>
          </a:p>
          <a:p>
            <a:pPr marL="742950" lvl="1" indent="-285750">
              <a:buFont typeface="Arial" panose="020B0604020202020204" pitchFamily="34" charset="0"/>
              <a:buChar char="•"/>
            </a:pPr>
            <a:r>
              <a:rPr lang="en-GB" dirty="0"/>
              <a:t>Add key student quotes alongside visuals for context.</a:t>
            </a:r>
          </a:p>
          <a:p>
            <a:r>
              <a:rPr lang="en-GB" b="1" dirty="0"/>
              <a:t>7. Closing Reflection</a:t>
            </a:r>
          </a:p>
          <a:p>
            <a:r>
              <a:rPr lang="en-GB" i="1" dirty="0"/>
              <a:t>“While the feedback collected through surveys was limited, it provides valuable insights into the strengths and areas for improvement of the tutorials. Students valued the sense of support and inclusion but highlighted the need for more time to discuss artistic practice. Moving forward, refining time allocation and exploring strategies to increase feedback participation will enhance the tutorial experience.”</a:t>
            </a:r>
            <a:endParaRPr lang="en-GB" dirty="0"/>
          </a:p>
          <a:p>
            <a:endParaRPr lang="en-GB" sz="1800" b="1" dirty="0">
              <a:effectLst/>
              <a:latin typeface="Times New Roman" panose="02020603050405020304" pitchFamily="18" charset="0"/>
              <a:ea typeface="Times New Roman" panose="02020603050405020304" pitchFamily="18" charset="0"/>
            </a:endParaRPr>
          </a:p>
          <a:p>
            <a:endParaRPr lang="en-GB" sz="1800" b="1" dirty="0">
              <a:effectLst/>
              <a:latin typeface="Times New Roman" panose="02020603050405020304" pitchFamily="18" charset="0"/>
              <a:ea typeface="Times New Roman" panose="02020603050405020304" pitchFamily="18" charset="0"/>
            </a:endParaRPr>
          </a:p>
          <a:p>
            <a:r>
              <a:rPr lang="en-GB" sz="1800" b="1" dirty="0">
                <a:effectLst/>
                <a:latin typeface="Times New Roman" panose="02020603050405020304" pitchFamily="18" charset="0"/>
                <a:ea typeface="Times New Roman" panose="02020603050405020304" pitchFamily="18" charset="0"/>
              </a:rPr>
              <a:t>Overall Reflections Across All Methods and </a:t>
            </a:r>
            <a:r>
              <a:rPr lang="en-GB" sz="1800" b="1" dirty="0" err="1">
                <a:effectLst/>
                <a:latin typeface="Times New Roman" panose="02020603050405020304" pitchFamily="18" charset="0"/>
                <a:ea typeface="Times New Roman" panose="02020603050405020304" pitchFamily="18" charset="0"/>
              </a:rPr>
              <a:t>Questionaire</a:t>
            </a:r>
            <a:endParaRPr lang="en-GB" sz="1800" b="1" dirty="0">
              <a:effectLst/>
              <a:latin typeface="Times New Roman" panose="02020603050405020304" pitchFamily="18" charset="0"/>
              <a:ea typeface="Times New Roman" panose="02020603050405020304" pitchFamily="18" charset="0"/>
            </a:endParaRPr>
          </a:p>
          <a:p>
            <a:br>
              <a:rPr lang="en-GB" sz="1800" dirty="0">
                <a:effectLst/>
                <a:latin typeface="Times New Roman" panose="02020603050405020304" pitchFamily="18" charset="0"/>
                <a:ea typeface="Times New Roman" panose="02020603050405020304" pitchFamily="18" charset="0"/>
              </a:rPr>
            </a:br>
            <a:r>
              <a:rPr lang="en-GB" sz="1800" dirty="0">
                <a:effectLst/>
                <a:latin typeface="Times New Roman" panose="02020603050405020304" pitchFamily="18" charset="0"/>
                <a:ea typeface="Times New Roman" panose="02020603050405020304" pitchFamily="18" charset="0"/>
              </a:rPr>
              <a:t>Across all three methods—Photovoice, Metaphorical Self-Portrait, and ‘</a:t>
            </a:r>
            <a:r>
              <a:rPr lang="en-GB" sz="1800" dirty="0" err="1">
                <a:effectLst/>
                <a:latin typeface="Times New Roman" panose="02020603050405020304" pitchFamily="18" charset="0"/>
                <a:ea typeface="Times New Roman" panose="02020603050405020304" pitchFamily="18" charset="0"/>
              </a:rPr>
              <a:t>Stuckness</a:t>
            </a:r>
            <a:r>
              <a:rPr lang="en-GB" sz="1800" dirty="0">
                <a:effectLst/>
                <a:latin typeface="Times New Roman" panose="02020603050405020304" pitchFamily="18" charset="0"/>
                <a:ea typeface="Times New Roman" panose="02020603050405020304" pitchFamily="18" charset="0"/>
              </a:rPr>
              <a:t>’ Drawing—students give rich, qualitative data on emotional states, preconceptions, and sense of community—or lack thereof. By foregrounding expressions of creativity, we also tapped into the essence of Art &amp; Design education, making the inquiry process engaging and relevant for their wellbeing and practice.</a:t>
            </a:r>
          </a:p>
          <a:p>
            <a:r>
              <a:rPr lang="en-GB" sz="1800" dirty="0">
                <a:effectLst/>
                <a:latin typeface="Times New Roman" panose="02020603050405020304" pitchFamily="18" charset="0"/>
                <a:ea typeface="Times New Roman" panose="02020603050405020304" pitchFamily="18" charset="0"/>
              </a:rPr>
              <a:t>There was clearly a personal depth of these activities, though there was time constraints due to embedding the methods into the circular. Ultimately, these approaches highlighted both students' sense of belonging and the obstacles that can impede it.</a:t>
            </a:r>
          </a:p>
          <a:p>
            <a:r>
              <a:rPr lang="en-GB" sz="1800" dirty="0">
                <a:effectLst/>
                <a:latin typeface="Times New Roman" panose="02020603050405020304" pitchFamily="18" charset="0"/>
                <a:ea typeface="Times New Roman" panose="02020603050405020304" pitchFamily="18" charset="0"/>
              </a:rPr>
              <a:t>They allowed me to observe how students were grappling with challenges, but also finding ways to overcome them. </a:t>
            </a:r>
          </a:p>
          <a:p>
            <a:r>
              <a:rPr lang="en-GB" sz="1800" dirty="0">
                <a:effectLst/>
                <a:latin typeface="Times New Roman" panose="02020603050405020304" pitchFamily="18" charset="0"/>
                <a:ea typeface="Times New Roman" panose="02020603050405020304" pitchFamily="18" charset="0"/>
              </a:rPr>
              <a:t> </a:t>
            </a:r>
          </a:p>
          <a:p>
            <a:pPr marL="342900" lvl="0" indent="-342900">
              <a:buFont typeface="+mj-lt"/>
              <a:buAutoNum type="arabicPeriod" startAt="14"/>
            </a:pPr>
            <a:r>
              <a:rPr lang="en-US" sz="1800" b="1" dirty="0">
                <a:effectLst/>
                <a:latin typeface="Times New Roman" panose="02020603050405020304" pitchFamily="18" charset="0"/>
                <a:ea typeface="Times New Roman" panose="02020603050405020304" pitchFamily="18" charset="0"/>
              </a:rPr>
              <a:t>Reflections – </a:t>
            </a:r>
            <a:r>
              <a:rPr lang="en-GB" sz="1800" b="1" dirty="0">
                <a:effectLst/>
                <a:latin typeface="Times New Roman" panose="02020603050405020304" pitchFamily="18" charset="0"/>
                <a:ea typeface="Times New Roman" panose="02020603050405020304" pitchFamily="18" charset="0"/>
              </a:rPr>
              <a:t>Student Feedback</a:t>
            </a:r>
            <a:r>
              <a:rPr lang="en-GB" sz="1800"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questionnaire </a:t>
            </a:r>
            <a:r>
              <a:rPr lang="en-GB" sz="1800" dirty="0">
                <a:effectLst/>
                <a:latin typeface="Times New Roman" panose="02020603050405020304" pitchFamily="18" charset="0"/>
                <a:ea typeface="Times New Roman" panose="02020603050405020304" pitchFamily="18" charset="0"/>
              </a:rPr>
              <a:t>I was looking at research methods from </a:t>
            </a:r>
            <a:r>
              <a:rPr lang="en-GB" sz="1800" i="1" dirty="0">
                <a:effectLst/>
                <a:latin typeface="Times New Roman" panose="02020603050405020304" pitchFamily="18" charset="0"/>
                <a:ea typeface="Times New Roman" panose="02020603050405020304" pitchFamily="18" charset="0"/>
              </a:rPr>
              <a:t>The Tools at Hand In: Survey Questions by: Jean M. Converse &amp; Stanley Presser, 2021,</a:t>
            </a:r>
            <a:r>
              <a:rPr lang="en-GB" sz="1800" dirty="0">
                <a:effectLst/>
                <a:latin typeface="Times New Roman" panose="02020603050405020304" pitchFamily="18" charset="0"/>
                <a:ea typeface="Times New Roman" panose="02020603050405020304" pitchFamily="18" charset="0"/>
              </a:rPr>
              <a:t> </a:t>
            </a:r>
          </a:p>
          <a:p>
            <a:r>
              <a:rPr lang="en-GB" sz="1800" dirty="0">
                <a:effectLst/>
                <a:latin typeface="Times New Roman" panose="02020603050405020304" pitchFamily="18" charset="0"/>
                <a:ea typeface="Times New Roman" panose="02020603050405020304" pitchFamily="18" charset="0"/>
              </a:rPr>
              <a:t>I have Incorporate one digital questionnaire on their sense of belonging before and after the tutorial series.</a:t>
            </a:r>
          </a:p>
          <a:p>
            <a:r>
              <a:rPr lang="en-GB" sz="1800" dirty="0">
                <a:effectLst/>
                <a:latin typeface="Times New Roman" panose="02020603050405020304" pitchFamily="18" charset="0"/>
                <a:ea typeface="Times New Roman" panose="02020603050405020304" pitchFamily="18" charset="0"/>
              </a:rPr>
              <a:t>The challenge here was eliciting responses, however the responses I did receive offer useful insights into the effectiveness of the tutorial, specifically the use of photovoice method. Based on the data from the two respondents: The</a:t>
            </a:r>
            <a:r>
              <a:rPr lang="en-GB" sz="1800" b="1" dirty="0">
                <a:effectLst/>
                <a:latin typeface="Times New Roman" panose="02020603050405020304" pitchFamily="18" charset="0"/>
                <a:ea typeface="Times New Roman" panose="02020603050405020304" pitchFamily="18" charset="0"/>
              </a:rPr>
              <a:t> </a:t>
            </a:r>
            <a:r>
              <a:rPr lang="en-GB" sz="1800" dirty="0">
                <a:effectLst/>
                <a:latin typeface="Times New Roman" panose="02020603050405020304" pitchFamily="18" charset="0"/>
                <a:ea typeface="Times New Roman" panose="02020603050405020304" pitchFamily="18" charset="0"/>
              </a:rPr>
              <a:t>Survey responses indicate a positive reception to the tutorial's support and inclusion, with 100% of respondents feeling it helped them feel supported. However, there is clearly room to improve the time and space allocated for discussing artistic practice, with one respondent feeling the tutorial only partially met these needs.</a:t>
            </a:r>
          </a:p>
          <a:p>
            <a:r>
              <a:rPr lang="en-GB" sz="1800" dirty="0">
                <a:effectLst/>
                <a:latin typeface="Times New Roman" panose="02020603050405020304" pitchFamily="18" charset="0"/>
                <a:ea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622FFDAA-AE6F-B34E-B5A3-BAFFBEB78571}" type="slidenum">
              <a:rPr lang="en-US" smtClean="0"/>
              <a:t>14</a:t>
            </a:fld>
            <a:endParaRPr lang="en-US"/>
          </a:p>
        </p:txBody>
      </p:sp>
    </p:spTree>
    <p:extLst>
      <p:ext uri="{BB962C8B-B14F-4D97-AF65-F5344CB8AC3E}">
        <p14:creationId xmlns:p14="http://schemas.microsoft.com/office/powerpoint/2010/main" val="1455816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mj-lt"/>
              <a:buAutoNum type="arabicPeriod"/>
              <a:tabLst>
                <a:tab pos="228600" algn="l"/>
              </a:tabLst>
            </a:pPr>
            <a:r>
              <a:rPr lang="en-GB" sz="1800" b="1" dirty="0">
                <a:effectLst/>
                <a:latin typeface="Times New Roman" panose="02020603050405020304" pitchFamily="18" charset="0"/>
                <a:ea typeface="Times New Roman" panose="02020603050405020304" pitchFamily="18" charset="0"/>
              </a:rPr>
              <a:t>Concluding Thoughts and Next Steps: Actionable Steps</a:t>
            </a:r>
            <a:endParaRPr lang="en-GB" sz="1800" dirty="0">
              <a:effectLst/>
              <a:latin typeface="Times New Roman" panose="02020603050405020304" pitchFamily="18" charset="0"/>
              <a:ea typeface="Times New Roman" panose="02020603050405020304" pitchFamily="18" charset="0"/>
            </a:endParaRPr>
          </a:p>
          <a:p>
            <a:pPr marL="228600"/>
            <a:r>
              <a:rPr lang="en-GB" sz="1800" b="1" dirty="0">
                <a:effectLst/>
                <a:latin typeface="Times New Roman" panose="02020603050405020304" pitchFamily="18"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This action research has broadened my understanding of how to foster belonging and inclusion in tutorials. Reiterating the importance of prioritizing clarity, empathy, active participation, and emotional connection, nurturing both creative and personal growth. Yet, belonging is not a passive outcome—it requires deliberate and sustained efforts. </a:t>
            </a:r>
          </a:p>
          <a:p>
            <a:r>
              <a:rPr lang="en-GB" sz="1800" i="1" dirty="0">
                <a:effectLst/>
                <a:latin typeface="Times New Roman" panose="02020603050405020304" pitchFamily="18"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Moving forward with actionable steps, such as incorporating flexible structures like peer feedback groups to enhance emotional and artistic growth might cater for more discussion. Certainly sharing these findings with faculty will advocate for curriculum flexibility, while improving survey response rates will refine future insights.</a:t>
            </a:r>
          </a:p>
          <a:p>
            <a:r>
              <a:rPr lang="en-GB" sz="1800" i="1" dirty="0">
                <a:effectLst/>
                <a:latin typeface="Times New Roman" panose="02020603050405020304" pitchFamily="18"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 </a:t>
            </a:r>
            <a:r>
              <a:rPr lang="en-GB" sz="1800" i="1" dirty="0">
                <a:effectLst/>
                <a:latin typeface="Times New Roman" panose="02020603050405020304" pitchFamily="18" charset="0"/>
                <a:ea typeface="Times New Roman" panose="02020603050405020304" pitchFamily="18" charset="0"/>
              </a:rPr>
              <a:t>Moving forward, there are several key actions:</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 </a:t>
            </a:r>
          </a:p>
          <a:p>
            <a:r>
              <a:rPr lang="en-GB" sz="1800" i="1" dirty="0">
                <a:effectLst/>
                <a:latin typeface="Times New Roman" panose="02020603050405020304" pitchFamily="18" charset="0"/>
                <a:ea typeface="Times New Roman" panose="02020603050405020304" pitchFamily="18" charset="0"/>
              </a:rPr>
              <a:t>Incorporating alternate -flexible structures and support such as peer feedback groups to enhance connection and reflection, could meet the needs of both emotional and artistic growth within curriculum constraints. </a:t>
            </a:r>
            <a:endParaRPr lang="en-GB" sz="1800" dirty="0">
              <a:effectLst/>
              <a:latin typeface="Times New Roman" panose="02020603050405020304" pitchFamily="18" charset="0"/>
              <a:ea typeface="Times New Roman" panose="02020603050405020304" pitchFamily="18" charset="0"/>
            </a:endParaRPr>
          </a:p>
          <a:p>
            <a:r>
              <a:rPr lang="en-GB" sz="1800" i="1" dirty="0">
                <a:effectLst/>
                <a:latin typeface="Times New Roman" panose="02020603050405020304" pitchFamily="18"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GB" sz="1800" i="1" dirty="0">
                <a:effectLst/>
                <a:latin typeface="Times New Roman" panose="02020603050405020304" pitchFamily="18" charset="0"/>
                <a:ea typeface="Times New Roman" panose="02020603050405020304" pitchFamily="18" charset="0"/>
              </a:rPr>
              <a:t>Continually to refine breaking tutorials into focused segments that balance creative practice with personal engagement with emotional connection. </a:t>
            </a:r>
            <a:endParaRPr lang="en-GB" sz="1800" dirty="0">
              <a:effectLst/>
              <a:latin typeface="Times New Roman" panose="02020603050405020304" pitchFamily="18" charset="0"/>
              <a:ea typeface="Times New Roman" panose="02020603050405020304" pitchFamily="18" charset="0"/>
            </a:endParaRPr>
          </a:p>
          <a:p>
            <a:r>
              <a:rPr lang="en-GB" sz="1800" i="1" dirty="0">
                <a:effectLst/>
                <a:latin typeface="Times New Roman" panose="02020603050405020304" pitchFamily="18"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GB" sz="1800" i="1" dirty="0">
                <a:effectLst/>
                <a:latin typeface="Times New Roman" panose="02020603050405020304" pitchFamily="18" charset="0"/>
                <a:ea typeface="Times New Roman" panose="02020603050405020304" pitchFamily="18" charset="0"/>
              </a:rPr>
              <a:t>Additionally, I could introduce incorporating targeted resources like online guides and peer mentors to support students facing challenges such as language barriers or uncertainty to foster stronger connections.</a:t>
            </a:r>
            <a:endParaRPr lang="en-GB" sz="1800" dirty="0">
              <a:effectLst/>
              <a:latin typeface="Times New Roman" panose="02020603050405020304" pitchFamily="18" charset="0"/>
              <a:ea typeface="Times New Roman" panose="02020603050405020304" pitchFamily="18" charset="0"/>
            </a:endParaRPr>
          </a:p>
          <a:p>
            <a:r>
              <a:rPr lang="en-GB" sz="1800" i="1" dirty="0">
                <a:effectLst/>
                <a:latin typeface="Times New Roman" panose="02020603050405020304" pitchFamily="18"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GB" sz="1800" i="1" dirty="0">
                <a:effectLst/>
                <a:latin typeface="Times New Roman" panose="02020603050405020304" pitchFamily="18" charset="0"/>
                <a:ea typeface="Times New Roman" panose="02020603050405020304" pitchFamily="18" charset="0"/>
              </a:rPr>
              <a:t>Sharing these findings with faculty will allow me to advocate for greater curriculum flexibility, while improving survey response rates will refine future insights.</a:t>
            </a:r>
            <a:endParaRPr lang="en-GB" sz="1800" dirty="0">
              <a:effectLst/>
              <a:latin typeface="Times New Roman" panose="02020603050405020304" pitchFamily="18" charset="0"/>
              <a:ea typeface="Times New Roman" panose="02020603050405020304" pitchFamily="18" charset="0"/>
            </a:endParaRPr>
          </a:p>
          <a:p>
            <a:r>
              <a:rPr lang="en-GB" sz="1800" b="1" i="1" dirty="0">
                <a:effectLst/>
                <a:latin typeface="Times New Roman" panose="02020603050405020304" pitchFamily="18"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22FFDAA-AE6F-B34E-B5A3-BAFFBEB78571}" type="slidenum">
              <a:rPr lang="en-US" smtClean="0"/>
              <a:t>15</a:t>
            </a:fld>
            <a:endParaRPr lang="en-US"/>
          </a:p>
        </p:txBody>
      </p:sp>
    </p:spTree>
    <p:extLst>
      <p:ext uri="{BB962C8B-B14F-4D97-AF65-F5344CB8AC3E}">
        <p14:creationId xmlns:p14="http://schemas.microsoft.com/office/powerpoint/2010/main" val="2548169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Times New Roman" panose="02020603050405020304" pitchFamily="18" charset="0"/>
                <a:ea typeface="Times New Roman" panose="02020603050405020304" pitchFamily="18" charset="0"/>
              </a:rPr>
              <a:t>References</a:t>
            </a:r>
            <a:endParaRPr lang="en-GB"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22FFDAA-AE6F-B34E-B5A3-BAFFBEB78571}" type="slidenum">
              <a:rPr lang="en-US" smtClean="0"/>
              <a:t>16</a:t>
            </a:fld>
            <a:endParaRPr lang="en-US"/>
          </a:p>
        </p:txBody>
      </p:sp>
    </p:spTree>
    <p:extLst>
      <p:ext uri="{BB962C8B-B14F-4D97-AF65-F5344CB8AC3E}">
        <p14:creationId xmlns:p14="http://schemas.microsoft.com/office/powerpoint/2010/main" val="14349866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 </a:t>
            </a:r>
          </a:p>
        </p:txBody>
      </p:sp>
      <p:sp>
        <p:nvSpPr>
          <p:cNvPr id="4" name="Slide Number Placeholder 3"/>
          <p:cNvSpPr>
            <a:spLocks noGrp="1"/>
          </p:cNvSpPr>
          <p:nvPr>
            <p:ph type="sldNum" sz="quarter" idx="5"/>
          </p:nvPr>
        </p:nvSpPr>
        <p:spPr/>
        <p:txBody>
          <a:bodyPr/>
          <a:lstStyle/>
          <a:p>
            <a:fld id="{622FFDAA-AE6F-B34E-B5A3-BAFFBEB78571}" type="slidenum">
              <a:rPr lang="en-US" smtClean="0"/>
              <a:t>17</a:t>
            </a:fld>
            <a:endParaRPr lang="en-US"/>
          </a:p>
        </p:txBody>
      </p:sp>
    </p:spTree>
    <p:extLst>
      <p:ext uri="{BB962C8B-B14F-4D97-AF65-F5344CB8AC3E}">
        <p14:creationId xmlns:p14="http://schemas.microsoft.com/office/powerpoint/2010/main" val="3114071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Times New Roman" panose="02020603050405020304" pitchFamily="18" charset="0"/>
                <a:ea typeface="Times New Roman" panose="02020603050405020304" pitchFamily="18" charset="0"/>
              </a:rPr>
              <a:t>References</a:t>
            </a:r>
            <a:endParaRPr lang="en-GB"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22FFDAA-AE6F-B34E-B5A3-BAFFBEB78571}" type="slidenum">
              <a:rPr lang="en-US" smtClean="0"/>
              <a:t>18</a:t>
            </a:fld>
            <a:endParaRPr lang="en-US"/>
          </a:p>
        </p:txBody>
      </p:sp>
    </p:spTree>
    <p:extLst>
      <p:ext uri="{BB962C8B-B14F-4D97-AF65-F5344CB8AC3E}">
        <p14:creationId xmlns:p14="http://schemas.microsoft.com/office/powerpoint/2010/main" val="4075280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Research design not ABAR based research.</a:t>
            </a:r>
          </a:p>
          <a:p>
            <a:pPr marL="342900" lvl="0" indent="-342900">
              <a:buFont typeface="+mj-lt"/>
              <a:buAutoNum type="arabicPeriod"/>
            </a:pPr>
            <a:r>
              <a:rPr lang="en-US" sz="1800" b="1" dirty="0">
                <a:effectLst/>
                <a:latin typeface="Times New Roman" panose="02020603050405020304" pitchFamily="18" charset="0"/>
                <a:ea typeface="Times New Roman" panose="02020603050405020304" pitchFamily="18" charset="0"/>
              </a:rPr>
              <a:t>Slide 8: Qualitative Research design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 </a:t>
            </a:r>
          </a:p>
          <a:p>
            <a:r>
              <a:rPr lang="en-GB" sz="1800" dirty="0">
                <a:effectLst/>
                <a:latin typeface="Times New Roman" panose="02020603050405020304" pitchFamily="18" charset="0"/>
                <a:ea typeface="Times New Roman" panose="02020603050405020304" pitchFamily="18" charset="0"/>
              </a:rPr>
              <a:t>To structure my research design, having first identified the key issue—how to foster belonging in tutorials—by gathering preliminary insights from existing literature and conversations around tutorial sessions. </a:t>
            </a:r>
          </a:p>
          <a:p>
            <a:r>
              <a:rPr lang="en-GB" sz="1800" dirty="0">
                <a:effectLst/>
                <a:latin typeface="Times New Roman" panose="02020603050405020304" pitchFamily="18" charset="0"/>
                <a:ea typeface="Times New Roman" panose="02020603050405020304" pitchFamily="18" charset="0"/>
              </a:rPr>
              <a:t> </a:t>
            </a:r>
          </a:p>
          <a:p>
            <a:r>
              <a:rPr lang="en-GB" sz="1800" dirty="0">
                <a:effectLst/>
                <a:latin typeface="Times New Roman" panose="02020603050405020304" pitchFamily="18" charset="0"/>
                <a:ea typeface="Times New Roman" panose="02020603050405020304" pitchFamily="18" charset="0"/>
              </a:rPr>
              <a:t>Next, I developed targeted interventions,  as tailored ABAR tutorial activities and reflective prompt questions, which I then implemented in real-time classroom settings online in three groups of 6-9 students. These</a:t>
            </a:r>
            <a:r>
              <a:rPr lang="en-GB" sz="1800" dirty="0">
                <a:solidFill>
                  <a:srgbClr val="000000"/>
                </a:solidFill>
                <a:effectLst/>
                <a:latin typeface="Roboto" panose="02000000000000000000" pitchFamily="2" charset="0"/>
                <a:ea typeface="Times New Roman" panose="02020603050405020304" pitchFamily="18" charset="0"/>
              </a:rPr>
              <a:t> initial steps helped with limiting and organizing the data. </a:t>
            </a:r>
            <a:endParaRPr lang="en-GB" sz="1800" dirty="0">
              <a:effectLst/>
              <a:latin typeface="Times New Roman" panose="02020603050405020304" pitchFamily="18" charset="0"/>
              <a:ea typeface="Times New Roman" panose="02020603050405020304" pitchFamily="18" charset="0"/>
            </a:endParaRPr>
          </a:p>
          <a:p>
            <a:r>
              <a:rPr lang="en-GB" sz="1800" dirty="0">
                <a:solidFill>
                  <a:srgbClr val="000000"/>
                </a:solidFill>
                <a:effectLst/>
                <a:latin typeface="Roboto" panose="02000000000000000000" pitchFamily="2"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GB" sz="1800" dirty="0">
                <a:solidFill>
                  <a:srgbClr val="000000"/>
                </a:solidFill>
                <a:effectLst/>
                <a:latin typeface="Roboto" panose="02000000000000000000" pitchFamily="2" charset="0"/>
                <a:ea typeface="Times New Roman" panose="02020603050405020304" pitchFamily="18" charset="0"/>
              </a:rPr>
              <a:t>As participatory methods, the photos used for analysis were limited to the photographs self-selected and chosen by participants for our discussion, being one image per student.  Prior to the Intervention on Teams, I asked for consent to take an image on my phone or for students to email it to me.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 </a:t>
            </a:r>
          </a:p>
          <a:p>
            <a:pPr>
              <a:spcAft>
                <a:spcPts val="1125"/>
              </a:spcAft>
            </a:pPr>
            <a:r>
              <a:rPr lang="en-GB" sz="1800" dirty="0">
                <a:solidFill>
                  <a:srgbClr val="000000"/>
                </a:solidFill>
                <a:effectLst/>
                <a:latin typeface="Times New Roman" panose="02020603050405020304" pitchFamily="18" charset="0"/>
                <a:ea typeface="Times New Roman" panose="02020603050405020304" pitchFamily="18" charset="0"/>
              </a:rPr>
              <a:t>I gathered data analysed and shared findings through visual images and written recordings, </a:t>
            </a:r>
            <a:r>
              <a:rPr lang="en-GB" sz="1800" dirty="0">
                <a:solidFill>
                  <a:srgbClr val="000000"/>
                </a:solidFill>
                <a:effectLst/>
                <a:latin typeface="Roboto" panose="02000000000000000000" pitchFamily="2" charset="0"/>
                <a:ea typeface="Times New Roman" panose="02020603050405020304" pitchFamily="18" charset="0"/>
              </a:rPr>
              <a:t>organising the imagery on my laptop, I looked at the 6-9 images from each group in tandem. I later cropped and anonymized the participants faces and tutorial information behind the image. Looking out for themes of common anxieties, perceptions of community, experiences of support, patterns of colour usage reoccurring symbols, mediums, suggestions, metaphors or phrases. Comparisons between the three activities and evolutions. </a:t>
            </a:r>
            <a:endParaRPr lang="en-GB" sz="1800" dirty="0">
              <a:effectLst/>
              <a:latin typeface="Times New Roman" panose="02020603050405020304" pitchFamily="18" charset="0"/>
              <a:ea typeface="Times New Roman" panose="02020603050405020304" pitchFamily="18" charset="0"/>
            </a:endParaRPr>
          </a:p>
          <a:p>
            <a:pPr>
              <a:spcAft>
                <a:spcPts val="1125"/>
              </a:spcAft>
            </a:pPr>
            <a:r>
              <a:rPr lang="en-GB" sz="1800" dirty="0">
                <a:solidFill>
                  <a:srgbClr val="000000"/>
                </a:solidFill>
                <a:effectLst/>
                <a:latin typeface="Roboto" panose="02000000000000000000" pitchFamily="2" charset="0"/>
                <a:ea typeface="Times New Roman" panose="02020603050405020304" pitchFamily="18" charset="0"/>
              </a:rPr>
              <a:t>The recorded observational notes and student responses were documented, written by hand where I looked at both on their own narrative representation in conjunction with the imagery to unpick wider narratives.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I later reached out for student reflections, and feedback surveys which were few and far between, and thus became more observational. </a:t>
            </a:r>
            <a:r>
              <a:rPr lang="en-GB" sz="1800" dirty="0">
                <a:solidFill>
                  <a:srgbClr val="000000"/>
                </a:solidFill>
                <a:effectLst/>
                <a:latin typeface="Roboto" panose="02000000000000000000" pitchFamily="2" charset="0"/>
                <a:ea typeface="Times New Roman" panose="02020603050405020304" pitchFamily="18" charset="0"/>
              </a:rPr>
              <a:t>I analysed all of the data in the form of images, text and feedback that was provided over a period of two weeks in which the tutorials took place.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Finally, I analysed the findings, refining my approaches before looping back into the next cycle and thinking about what can be done differently. This iterative process helped ensure that each step was grounded in actual student experiences and guided by ongoing reflections on practice.</a:t>
            </a:r>
          </a:p>
          <a:p>
            <a:endParaRPr lang="en-US" dirty="0"/>
          </a:p>
        </p:txBody>
      </p:sp>
      <p:sp>
        <p:nvSpPr>
          <p:cNvPr id="4" name="Slide Number Placeholder 3"/>
          <p:cNvSpPr>
            <a:spLocks noGrp="1"/>
          </p:cNvSpPr>
          <p:nvPr>
            <p:ph type="sldNum" sz="quarter" idx="5"/>
          </p:nvPr>
        </p:nvSpPr>
        <p:spPr/>
        <p:txBody>
          <a:bodyPr/>
          <a:lstStyle/>
          <a:p>
            <a:fld id="{622FFDAA-AE6F-B34E-B5A3-BAFFBEB78571}" type="slidenum">
              <a:rPr lang="en-US" smtClean="0"/>
              <a:t>19</a:t>
            </a:fld>
            <a:endParaRPr lang="en-US"/>
          </a:p>
        </p:txBody>
      </p:sp>
    </p:spTree>
    <p:extLst>
      <p:ext uri="{BB962C8B-B14F-4D97-AF65-F5344CB8AC3E}">
        <p14:creationId xmlns:p14="http://schemas.microsoft.com/office/powerpoint/2010/main" val="3340314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mj-lt"/>
              <a:buAutoNum type="arabicPeriod"/>
              <a:tabLst>
                <a:tab pos="228600" algn="l"/>
              </a:tabLst>
            </a:pPr>
            <a:r>
              <a:rPr lang="en-GB" sz="1800" b="1" dirty="0">
                <a:effectLst/>
                <a:latin typeface="Times New Roman" panose="02020603050405020304" pitchFamily="18" charset="0"/>
                <a:ea typeface="Times New Roman" panose="02020603050405020304" pitchFamily="18" charset="0"/>
              </a:rPr>
              <a:t>Slide 2:  </a:t>
            </a:r>
            <a:r>
              <a:rPr lang="en-US" sz="1800" b="1" dirty="0">
                <a:effectLst/>
                <a:latin typeface="Times New Roman" panose="02020603050405020304" pitchFamily="18" charset="0"/>
                <a:ea typeface="Times New Roman" panose="02020603050405020304" pitchFamily="18" charset="0"/>
              </a:rPr>
              <a:t>A Bit of Background about me</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I teach Fine Art Painting at UAL’s FAD. In both my Painting practice and my teaching roles, I pay attention to how personal expression—shapes our creativity and artistic processes giving value and meaning to what we create but also to our sense of belonging within creative community’s. That understanding, underpins my Action Research Project - where I seek to </a:t>
            </a:r>
            <a:r>
              <a:rPr lang="en-US" sz="1800" dirty="0">
                <a:effectLst/>
                <a:latin typeface="Times New Roman" panose="02020603050405020304" pitchFamily="18" charset="0"/>
                <a:ea typeface="Times New Roman" panose="02020603050405020304" pitchFamily="18" charset="0"/>
              </a:rPr>
              <a:t>explore </a:t>
            </a:r>
            <a:r>
              <a:rPr lang="en-GB" sz="1800" dirty="0">
                <a:effectLst/>
                <a:latin typeface="Times New Roman" panose="02020603050405020304" pitchFamily="18" charset="0"/>
                <a:ea typeface="Times New Roman" panose="02020603050405020304" pitchFamily="18" charset="0"/>
              </a:rPr>
              <a:t>students stories and </a:t>
            </a:r>
            <a:r>
              <a:rPr lang="en-US" sz="1800" dirty="0">
                <a:effectLst/>
                <a:latin typeface="Times New Roman" panose="02020603050405020304" pitchFamily="18" charset="0"/>
                <a:ea typeface="Times New Roman" panose="02020603050405020304" pitchFamily="18" charset="0"/>
              </a:rPr>
              <a:t>visually creative voices </a:t>
            </a:r>
            <a:r>
              <a:rPr lang="en-GB" sz="1800" dirty="0">
                <a:effectLst/>
                <a:latin typeface="Times New Roman" panose="02020603050405020304" pitchFamily="18" charset="0"/>
                <a:ea typeface="Times New Roman" panose="02020603050405020304" pitchFamily="18" charset="0"/>
              </a:rPr>
              <a:t>empowering them to thrive. </a:t>
            </a:r>
          </a:p>
          <a:p>
            <a:endParaRPr lang="en-US" dirty="0"/>
          </a:p>
        </p:txBody>
      </p:sp>
      <p:sp>
        <p:nvSpPr>
          <p:cNvPr id="4" name="Slide Number Placeholder 3"/>
          <p:cNvSpPr>
            <a:spLocks noGrp="1"/>
          </p:cNvSpPr>
          <p:nvPr>
            <p:ph type="sldNum" sz="quarter" idx="5"/>
          </p:nvPr>
        </p:nvSpPr>
        <p:spPr/>
        <p:txBody>
          <a:bodyPr/>
          <a:lstStyle/>
          <a:p>
            <a:fld id="{622FFDAA-AE6F-B34E-B5A3-BAFFBEB78571}" type="slidenum">
              <a:rPr lang="en-US" smtClean="0"/>
              <a:t>2</a:t>
            </a:fld>
            <a:endParaRPr lang="en-US"/>
          </a:p>
        </p:txBody>
      </p:sp>
    </p:spTree>
    <p:extLst>
      <p:ext uri="{BB962C8B-B14F-4D97-AF65-F5344CB8AC3E}">
        <p14:creationId xmlns:p14="http://schemas.microsoft.com/office/powerpoint/2010/main" val="4044165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mj-lt"/>
              <a:buAutoNum type="arabicPeriod"/>
              <a:tabLst>
                <a:tab pos="228600" algn="l"/>
              </a:tabLst>
            </a:pPr>
            <a:r>
              <a:rPr lang="en-GB" sz="1800" b="1" dirty="0">
                <a:effectLst/>
                <a:latin typeface="Times New Roman" panose="02020603050405020304" pitchFamily="18" charset="0"/>
                <a:ea typeface="Times New Roman" panose="02020603050405020304" pitchFamily="18" charset="0"/>
              </a:rPr>
              <a:t>UAL Research Context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UAL, as a social purpose university, of —25,000 students—is dedicated to nurturing wellbeing and building inclusive societies.</a:t>
            </a:r>
          </a:p>
          <a:p>
            <a:r>
              <a:rPr lang="en-GB" sz="1800" dirty="0">
                <a:effectLst/>
                <a:latin typeface="Times New Roman" panose="02020603050405020304" pitchFamily="18" charset="0"/>
                <a:ea typeface="Times New Roman" panose="02020603050405020304" pitchFamily="18" charset="0"/>
              </a:rPr>
              <a:t>However, translating these ideals into daily student experiences is complex, take the latest Foundation merger - prompting significant shifts in structure’s and environments. Tutorials now online, serve as students’ first meaningful connection with a tutor, where students may feel adrift. “Belonging” Through Compassion at UAL has become a crucial concept, yet do we share a clear understanding of what it really means? And what our role is in nurturing it?</a:t>
            </a:r>
          </a:p>
          <a:p>
            <a:r>
              <a:rPr lang="en-GB" sz="1800" dirty="0">
                <a:effectLst/>
                <a:latin typeface="Times New Roman" panose="02020603050405020304" pitchFamily="18" charset="0"/>
                <a:ea typeface="Times New Roman" panose="02020603050405020304" pitchFamily="18" charset="0"/>
              </a:rPr>
              <a:t>UAL’s strategy encourages that </a:t>
            </a:r>
            <a:r>
              <a:rPr lang="en-US" sz="1800" dirty="0">
                <a:effectLst/>
                <a:latin typeface="Times New Roman" panose="02020603050405020304" pitchFamily="18" charset="0"/>
                <a:ea typeface="Times New Roman" panose="02020603050405020304" pitchFamily="18" charset="0"/>
              </a:rPr>
              <a:t>rather than doing more, </a:t>
            </a:r>
            <a:r>
              <a:rPr lang="en-GB" sz="1800" dirty="0">
                <a:effectLst/>
                <a:latin typeface="Times New Roman" panose="02020603050405020304" pitchFamily="18" charset="0"/>
                <a:ea typeface="Times New Roman" panose="02020603050405020304" pitchFamily="18" charset="0"/>
              </a:rPr>
              <a:t>just do things differently</a:t>
            </a:r>
            <a:r>
              <a:rPr lang="en-US" sz="1800" dirty="0">
                <a:effectLst/>
                <a:latin typeface="Times New Roman" panose="02020603050405020304" pitchFamily="18" charset="0"/>
                <a:ea typeface="Times New Roman" panose="02020603050405020304" pitchFamily="18" charset="0"/>
              </a:rPr>
              <a:t>, </a:t>
            </a:r>
            <a:r>
              <a:rPr lang="en-GB" sz="1800" dirty="0">
                <a:effectLst/>
                <a:latin typeface="Times New Roman" panose="02020603050405020304" pitchFamily="18" charset="0"/>
                <a:ea typeface="Times New Roman" panose="02020603050405020304" pitchFamily="18" charset="0"/>
              </a:rPr>
              <a:t>there’s tensions between institutional aspirations and meaningful enactment on the ground. I looked at bridging this gap, exploring how we can nurture belonging and inclusion within the curriculum’s tutorials, ensuring UAL’s aspirations become lived realities for every learner,</a:t>
            </a:r>
          </a:p>
          <a:p>
            <a:endParaRPr lang="en-US" dirty="0"/>
          </a:p>
        </p:txBody>
      </p:sp>
      <p:sp>
        <p:nvSpPr>
          <p:cNvPr id="4" name="Slide Number Placeholder 3"/>
          <p:cNvSpPr>
            <a:spLocks noGrp="1"/>
          </p:cNvSpPr>
          <p:nvPr>
            <p:ph type="sldNum" sz="quarter" idx="5"/>
          </p:nvPr>
        </p:nvSpPr>
        <p:spPr/>
        <p:txBody>
          <a:bodyPr/>
          <a:lstStyle/>
          <a:p>
            <a:fld id="{622FFDAA-AE6F-B34E-B5A3-BAFFBEB78571}" type="slidenum">
              <a:rPr lang="en-US" smtClean="0"/>
              <a:t>3</a:t>
            </a:fld>
            <a:endParaRPr lang="en-US"/>
          </a:p>
        </p:txBody>
      </p:sp>
    </p:spTree>
    <p:extLst>
      <p:ext uri="{BB962C8B-B14F-4D97-AF65-F5344CB8AC3E}">
        <p14:creationId xmlns:p14="http://schemas.microsoft.com/office/powerpoint/2010/main" val="378871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mj-lt"/>
              <a:buAutoNum type="arabicPeriod"/>
              <a:tabLst>
                <a:tab pos="228600" algn="l"/>
              </a:tabLst>
            </a:pPr>
            <a:r>
              <a:rPr lang="en-GB" sz="1800" b="1" dirty="0">
                <a:effectLst/>
                <a:latin typeface="Times New Roman" panose="02020603050405020304" pitchFamily="18" charset="0"/>
                <a:ea typeface="Times New Roman" panose="02020603050405020304" pitchFamily="18" charset="0"/>
              </a:rPr>
              <a:t>Research Question:</a:t>
            </a:r>
            <a:endParaRPr lang="en-GB" sz="1800" dirty="0">
              <a:effectLst/>
              <a:latin typeface="Times New Roman" panose="02020603050405020304" pitchFamily="18" charset="0"/>
              <a:ea typeface="Times New Roman" panose="02020603050405020304" pitchFamily="18" charset="0"/>
            </a:endParaRPr>
          </a:p>
          <a:p>
            <a:r>
              <a:rPr lang="en-GB" sz="1800" i="0" dirty="0">
                <a:effectLst/>
                <a:latin typeface="Times New Roman" panose="02020603050405020304" pitchFamily="18" charset="0"/>
                <a:ea typeface="Times New Roman" panose="02020603050405020304" pitchFamily="18" charset="0"/>
              </a:rPr>
              <a:t>Given the challenges—my question became:</a:t>
            </a:r>
            <a:r>
              <a:rPr lang="en-GB" sz="1800" i="1"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How can the Tutorials be structured to foster a sense of belonging and inclusion? Particularly within the initial pastoral/academic tutorials? </a:t>
            </a:r>
            <a:r>
              <a:rPr lang="en-GB" sz="1800" dirty="0">
                <a:effectLst/>
                <a:latin typeface="Times New Roman" panose="02020603050405020304" pitchFamily="18" charset="0"/>
                <a:ea typeface="Times New Roman" panose="02020603050405020304" pitchFamily="18" charset="0"/>
              </a:rPr>
              <a:t>Inquiry’s focused on creating inclusive spaces for students adjusting into new academic and social contexts. </a:t>
            </a:r>
          </a:p>
          <a:p>
            <a:r>
              <a:rPr lang="en-GB" sz="1800" dirty="0">
                <a:effectLst/>
                <a:latin typeface="Times New Roman" panose="02020603050405020304" pitchFamily="18" charset="0"/>
                <a:ea typeface="Times New Roman" panose="02020603050405020304" pitchFamily="18" charset="0"/>
              </a:rPr>
              <a:t>To achieve this, I incorporated visual participatory methods, offering students creative and reflective ways to express their feelings about the course, their artistic identity and course challenges. These activities supported students artistically, academically and pastorally, providing a safe space to share experiences and establish their place within the learning community from the outset.</a:t>
            </a:r>
          </a:p>
          <a:p>
            <a:endParaRPr lang="en-US" dirty="0"/>
          </a:p>
        </p:txBody>
      </p:sp>
      <p:sp>
        <p:nvSpPr>
          <p:cNvPr id="4" name="Slide Number Placeholder 3"/>
          <p:cNvSpPr>
            <a:spLocks noGrp="1"/>
          </p:cNvSpPr>
          <p:nvPr>
            <p:ph type="sldNum" sz="quarter" idx="5"/>
          </p:nvPr>
        </p:nvSpPr>
        <p:spPr/>
        <p:txBody>
          <a:bodyPr/>
          <a:lstStyle/>
          <a:p>
            <a:fld id="{622FFDAA-AE6F-B34E-B5A3-BAFFBEB78571}" type="slidenum">
              <a:rPr lang="en-US" smtClean="0"/>
              <a:t>4</a:t>
            </a:fld>
            <a:endParaRPr lang="en-US"/>
          </a:p>
        </p:txBody>
      </p:sp>
    </p:spTree>
    <p:extLst>
      <p:ext uri="{BB962C8B-B14F-4D97-AF65-F5344CB8AC3E}">
        <p14:creationId xmlns:p14="http://schemas.microsoft.com/office/powerpoint/2010/main" val="4192646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mj-lt"/>
              <a:buAutoNum type="arabicPeriod"/>
              <a:tabLst>
                <a:tab pos="228600" algn="l"/>
              </a:tabLst>
            </a:pPr>
            <a:r>
              <a:rPr lang="en-US" sz="1200" kern="1200" dirty="0"/>
              <a:t> </a:t>
            </a:r>
            <a:r>
              <a:rPr lang="en-GB" sz="1800" b="1" dirty="0">
                <a:effectLst/>
                <a:latin typeface="Times New Roman" panose="02020603050405020304" pitchFamily="18" charset="0"/>
                <a:ea typeface="Times New Roman" panose="02020603050405020304" pitchFamily="18" charset="0"/>
              </a:rPr>
              <a:t>Research Rationale: </a:t>
            </a:r>
            <a:r>
              <a:rPr lang="en-US" sz="1800" b="1" dirty="0">
                <a:effectLst/>
                <a:latin typeface="Times New Roman" panose="02020603050405020304" pitchFamily="18" charset="0"/>
                <a:ea typeface="Times New Roman" panose="02020603050405020304" pitchFamily="18" charset="0"/>
              </a:rPr>
              <a:t>Significance of belonging for creativity and success in HE.</a:t>
            </a:r>
            <a:endParaRPr lang="en-GB" sz="1800" b="1"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In creative disciplines, students take vulnerable, creative intellectual and emotional risks, so fostering belonging early is critical. Tutorials—spaces of connection and reflection, empathy and co-curation—are uniquely positioned to address this need. Where learners feel valued and included, they’re more likely to engage, and thrive.</a:t>
            </a:r>
          </a:p>
          <a:p>
            <a:r>
              <a:rPr lang="en-GB" sz="1800" dirty="0">
                <a:effectLst/>
                <a:latin typeface="Times New Roman" panose="02020603050405020304" pitchFamily="18" charset="0"/>
                <a:ea typeface="Times New Roman" panose="02020603050405020304" pitchFamily="18" charset="0"/>
              </a:rPr>
              <a:t>Belonging is relational, defined by Hagerty as personal involvement in an environment so individuals feel integral to the system. Strayhorn establishes the heightened importance for students finding themselves in unfamiliar or vulnerable contexts—navigating new academic or cultural contexts.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22FFDAA-AE6F-B34E-B5A3-BAFFBEB78571}" type="slidenum">
              <a:rPr lang="en-US" smtClean="0"/>
              <a:t>5</a:t>
            </a:fld>
            <a:endParaRPr lang="en-US"/>
          </a:p>
        </p:txBody>
      </p:sp>
    </p:spTree>
    <p:extLst>
      <p:ext uri="{BB962C8B-B14F-4D97-AF65-F5344CB8AC3E}">
        <p14:creationId xmlns:p14="http://schemas.microsoft.com/office/powerpoint/2010/main" val="1997353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i="1" dirty="0">
                <a:effectLst/>
                <a:ea typeface="Times New Roman" panose="02020603050405020304" pitchFamily="18" charset="0"/>
              </a:rPr>
              <a:t>Frontiers in Psychology (2018)</a:t>
            </a:r>
            <a:r>
              <a:rPr lang="en-GB" sz="1800" dirty="0">
                <a:effectLst/>
                <a:latin typeface="Times New Roman" panose="02020603050405020304" pitchFamily="18" charset="0"/>
                <a:ea typeface="Times New Roman" panose="02020603050405020304" pitchFamily="18" charset="0"/>
              </a:rPr>
              <a:t> </a:t>
            </a:r>
          </a:p>
          <a:p>
            <a:r>
              <a:rPr lang="en-GB" b="1" i="0" dirty="0">
                <a:solidFill>
                  <a:srgbClr val="282828"/>
                </a:solidFill>
                <a:effectLst/>
                <a:latin typeface="MuseoSans"/>
              </a:rPr>
              <a:t>FIGURE 1.</a:t>
            </a:r>
            <a:r>
              <a:rPr lang="en-GB" b="0" i="0" dirty="0">
                <a:solidFill>
                  <a:srgbClr val="282828"/>
                </a:solidFill>
                <a:effectLst/>
                <a:latin typeface="MuseoSans"/>
              </a:rPr>
              <a:t> Kinetic mobile system for dynamic change.</a:t>
            </a:r>
          </a:p>
          <a:p>
            <a:r>
              <a:rPr lang="en-GB" b="1" i="0" dirty="0">
                <a:solidFill>
                  <a:srgbClr val="282828"/>
                </a:solidFill>
                <a:effectLst/>
                <a:latin typeface="MuseoSans"/>
              </a:rPr>
              <a:t>FIGURE 2.</a:t>
            </a:r>
            <a:r>
              <a:rPr lang="en-GB" b="0" i="0" dirty="0">
                <a:solidFill>
                  <a:srgbClr val="282828"/>
                </a:solidFill>
                <a:effectLst/>
                <a:latin typeface="MuseoSans"/>
              </a:rPr>
              <a:t> Orbital system for dynamic change.</a:t>
            </a:r>
          </a:p>
          <a:p>
            <a:pPr marL="342900" lvl="0" indent="-342900">
              <a:buFont typeface="+mj-lt"/>
              <a:buAutoNum type="arabicPeriod"/>
              <a:tabLst>
                <a:tab pos="228600" algn="l"/>
              </a:tabLst>
            </a:pPr>
            <a:r>
              <a:rPr lang="en-GB" sz="1800" b="1" dirty="0">
                <a:effectLst/>
                <a:latin typeface="Times New Roman" panose="02020603050405020304" pitchFamily="18" charset="0"/>
                <a:ea typeface="Times New Roman" panose="02020603050405020304" pitchFamily="18" charset="0"/>
              </a:rPr>
              <a:t>Research Rationale: </a:t>
            </a:r>
            <a:r>
              <a:rPr lang="en-US" sz="1800" b="1" dirty="0">
                <a:effectLst/>
                <a:latin typeface="Times New Roman" panose="02020603050405020304" pitchFamily="18" charset="0"/>
                <a:ea typeface="Times New Roman" panose="02020603050405020304" pitchFamily="18" charset="0"/>
              </a:rPr>
              <a:t>Significance of belonging for creativity and success in HE.</a:t>
            </a:r>
            <a:endParaRPr lang="en-GB" sz="1800" b="1"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In creative disciplines, students take vulnerable, creative intellectual and emotional risks, so fostering belonging early is critical. Tutorials—spaces of connection and reflection, empathy and co-curation—are uniquely positioned to address this need. Where learners feel valued and included, they’re more likely to engage, and thrive.</a:t>
            </a:r>
          </a:p>
          <a:p>
            <a:r>
              <a:rPr lang="en-GB" sz="1800" dirty="0">
                <a:effectLst/>
                <a:latin typeface="Times New Roman" panose="02020603050405020304" pitchFamily="18" charset="0"/>
                <a:ea typeface="Times New Roman" panose="02020603050405020304" pitchFamily="18" charset="0"/>
              </a:rPr>
              <a:t>Belonging is relational, defined by Hagerty as personal involvement in an environment so individuals feel integral to the system. Strayhorn establishes the heightened importance for students finding themselves in unfamiliar or vulnerable contexts—navigating new academic or cultural contexts.</a:t>
            </a:r>
          </a:p>
          <a:p>
            <a:endParaRPr lang="en-GB" b="0" i="0" dirty="0">
              <a:solidFill>
                <a:srgbClr val="282828"/>
              </a:solidFill>
              <a:effectLst/>
              <a:latin typeface="MuseoSans"/>
            </a:endParaRPr>
          </a:p>
        </p:txBody>
      </p:sp>
      <p:sp>
        <p:nvSpPr>
          <p:cNvPr id="4" name="Slide Number Placeholder 3"/>
          <p:cNvSpPr>
            <a:spLocks noGrp="1"/>
          </p:cNvSpPr>
          <p:nvPr>
            <p:ph type="sldNum" sz="quarter" idx="5"/>
          </p:nvPr>
        </p:nvSpPr>
        <p:spPr/>
        <p:txBody>
          <a:bodyPr/>
          <a:lstStyle/>
          <a:p>
            <a:fld id="{622FFDAA-AE6F-B34E-B5A3-BAFFBEB78571}" type="slidenum">
              <a:rPr lang="en-US" smtClean="0"/>
              <a:t>6</a:t>
            </a:fld>
            <a:endParaRPr lang="en-US"/>
          </a:p>
        </p:txBody>
      </p:sp>
    </p:spTree>
    <p:extLst>
      <p:ext uri="{BB962C8B-B14F-4D97-AF65-F5344CB8AC3E}">
        <p14:creationId xmlns:p14="http://schemas.microsoft.com/office/powerpoint/2010/main" val="343000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Photovoice:</a:t>
            </a:r>
            <a:r>
              <a:rPr lang="en-GB" dirty="0"/>
              <a:t> Chart showing the Photovoice process (taking photos → sharing → discussing → analysing).</a:t>
            </a:r>
            <a:endParaRPr lang="en-US" dirty="0"/>
          </a:p>
          <a:p>
            <a:endParaRPr lang="en-US" dirty="0"/>
          </a:p>
          <a:p>
            <a:pPr marL="342900" lvl="0" indent="-342900">
              <a:buFont typeface="+mj-lt"/>
              <a:buAutoNum type="arabicPeriod"/>
              <a:tabLst>
                <a:tab pos="228600" algn="l"/>
              </a:tabLst>
            </a:pPr>
            <a:r>
              <a:rPr lang="en-GB" sz="1800" b="1" dirty="0">
                <a:effectLst/>
                <a:latin typeface="Times New Roman" panose="02020603050405020304" pitchFamily="18" charset="0"/>
                <a:ea typeface="Times New Roman" panose="02020603050405020304" pitchFamily="18" charset="0"/>
              </a:rPr>
              <a:t>Art-Based Action Research (ABAR) Framework</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I adopted Art-Based Action Research, (in short ABAR), frameworks, engaging reflection, dialogue, and inclusion through artistic expression. Creating a triadic relationship between the learner, tutor, and artwork, allow meaning to emerge organically. </a:t>
            </a:r>
          </a:p>
          <a:p>
            <a:r>
              <a:rPr lang="en-GB" sz="1800" dirty="0">
                <a:effectLst/>
                <a:latin typeface="Times New Roman" panose="02020603050405020304" pitchFamily="18" charset="0"/>
                <a:ea typeface="Times New Roman" panose="02020603050405020304" pitchFamily="18" charset="0"/>
              </a:rPr>
              <a:t> </a:t>
            </a:r>
          </a:p>
          <a:p>
            <a:r>
              <a:rPr lang="en-GB" sz="1800" dirty="0">
                <a:effectLst/>
                <a:latin typeface="Times New Roman" panose="02020603050405020304" pitchFamily="18" charset="0"/>
                <a:ea typeface="Times New Roman" panose="02020603050405020304" pitchFamily="18" charset="0"/>
              </a:rPr>
              <a:t>I used</a:t>
            </a:r>
            <a:r>
              <a:rPr lang="en-GB" sz="1800" dirty="0">
                <a:solidFill>
                  <a:srgbClr val="C00000"/>
                </a:solidFill>
                <a:effectLst/>
                <a:latin typeface="Times New Roman" panose="02020603050405020304" pitchFamily="18" charset="0"/>
                <a:ea typeface="Times New Roman" panose="02020603050405020304" pitchFamily="18" charset="0"/>
              </a:rPr>
              <a:t> </a:t>
            </a:r>
            <a:r>
              <a:rPr lang="en-GB" sz="1800" dirty="0">
                <a:solidFill>
                  <a:srgbClr val="000000"/>
                </a:solidFill>
                <a:effectLst/>
                <a:latin typeface="Times New Roman" panose="02020603050405020304" pitchFamily="18" charset="0"/>
                <a:ea typeface="Times New Roman" panose="02020603050405020304" pitchFamily="18" charset="0"/>
              </a:rPr>
              <a:t>reflective prompt questions and </a:t>
            </a:r>
            <a:r>
              <a:rPr lang="en-GB" sz="1800" dirty="0">
                <a:effectLst/>
                <a:latin typeface="Times New Roman" panose="02020603050405020304" pitchFamily="18" charset="0"/>
                <a:ea typeface="Times New Roman" panose="02020603050405020304" pitchFamily="18" charset="0"/>
              </a:rPr>
              <a:t>integrated embodied, tacit, and sensory knowledge, what </a:t>
            </a:r>
            <a:r>
              <a:rPr lang="en-GB" sz="1800" dirty="0" err="1">
                <a:effectLst/>
                <a:latin typeface="Times New Roman" panose="02020603050405020304" pitchFamily="18" charset="0"/>
                <a:ea typeface="Times New Roman" panose="02020603050405020304" pitchFamily="18" charset="0"/>
              </a:rPr>
              <a:t>Bollas</a:t>
            </a:r>
            <a:r>
              <a:rPr lang="en-GB" sz="1800" dirty="0">
                <a:effectLst/>
                <a:latin typeface="Times New Roman" panose="02020603050405020304" pitchFamily="18" charset="0"/>
                <a:ea typeface="Times New Roman" panose="02020603050405020304" pitchFamily="18" charset="0"/>
              </a:rPr>
              <a:t> described as revealing primal, unconscious forms of cognition. </a:t>
            </a:r>
          </a:p>
          <a:p>
            <a:r>
              <a:rPr lang="en-GB" sz="1800" dirty="0">
                <a:solidFill>
                  <a:srgbClr val="000000"/>
                </a:solidFill>
                <a:effectLst/>
                <a:latin typeface="Times New Roman" panose="02020603050405020304" pitchFamily="18" charset="0"/>
                <a:ea typeface="Times New Roman" panose="02020603050405020304" pitchFamily="18" charset="0"/>
              </a:rPr>
              <a:t>Inspired by models depicting learning as an interconnected system—much like a kinetic mobile. This metaphor highlights how elements like environment, stakeholders, and personal experiences interact fluidly shaping learning journeys. </a:t>
            </a:r>
            <a:r>
              <a:rPr lang="en-GB" sz="1800" dirty="0">
                <a:effectLst/>
                <a:latin typeface="Times New Roman" panose="02020603050405020304" pitchFamily="18" charset="0"/>
                <a:ea typeface="Times New Roman" panose="02020603050405020304" pitchFamily="18" charset="0"/>
              </a:rPr>
              <a:t>Promoting explorations of identity and experience authentically, supporting diverse voices and self-efficacy to those who may feel disconnected or excluded in traditional settings. </a:t>
            </a:r>
          </a:p>
          <a:p>
            <a:endParaRPr lang="en-US" dirty="0"/>
          </a:p>
        </p:txBody>
      </p:sp>
      <p:sp>
        <p:nvSpPr>
          <p:cNvPr id="4" name="Slide Number Placeholder 3"/>
          <p:cNvSpPr>
            <a:spLocks noGrp="1"/>
          </p:cNvSpPr>
          <p:nvPr>
            <p:ph type="sldNum" sz="quarter" idx="5"/>
          </p:nvPr>
        </p:nvSpPr>
        <p:spPr/>
        <p:txBody>
          <a:bodyPr/>
          <a:lstStyle/>
          <a:p>
            <a:fld id="{622FFDAA-AE6F-B34E-B5A3-BAFFBEB78571}" type="slidenum">
              <a:rPr lang="en-US" smtClean="0"/>
              <a:t>7</a:t>
            </a:fld>
            <a:endParaRPr lang="en-US"/>
          </a:p>
        </p:txBody>
      </p:sp>
    </p:spTree>
    <p:extLst>
      <p:ext uri="{BB962C8B-B14F-4D97-AF65-F5344CB8AC3E}">
        <p14:creationId xmlns:p14="http://schemas.microsoft.com/office/powerpoint/2010/main" val="2092395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mj-lt"/>
              <a:buAutoNum type="arabicPeriod"/>
              <a:tabLst>
                <a:tab pos="228600" algn="l"/>
              </a:tabLst>
            </a:pPr>
            <a:r>
              <a:rPr lang="en-GB" sz="1800" b="1" dirty="0">
                <a:effectLst/>
                <a:latin typeface="Times New Roman" panose="02020603050405020304" pitchFamily="18" charset="0"/>
                <a:ea typeface="Times New Roman" panose="02020603050405020304" pitchFamily="18" charset="0"/>
              </a:rPr>
              <a:t>ABAR METHOD 1 planning and interventions</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The first method I used was Photovoice, involving students taking and selecting one photograph representing their feelings about the course or practice. On teams students shared their chosen image, which became a starting point for explaining through the photo, enabling reflection, discussion and analysis. </a:t>
            </a:r>
          </a:p>
          <a:p>
            <a:r>
              <a:rPr lang="en-GB" sz="1800" dirty="0">
                <a:effectLst/>
                <a:latin typeface="Times New Roman" panose="02020603050405020304" pitchFamily="18" charset="0"/>
                <a:ea typeface="Times New Roman" panose="02020603050405020304" pitchFamily="18" charset="0"/>
              </a:rPr>
              <a:t> </a:t>
            </a:r>
          </a:p>
          <a:p>
            <a:r>
              <a:rPr lang="en-GB" sz="1800" dirty="0">
                <a:effectLst/>
                <a:latin typeface="Times New Roman" panose="02020603050405020304" pitchFamily="18" charset="0"/>
                <a:ea typeface="Times New Roman" panose="02020603050405020304" pitchFamily="18" charset="0"/>
              </a:rPr>
              <a:t>This method empowers students by giving them control over what they share, thus what is portrayed and analysed, shaping focus of the discussion. It also encourages expressions that may not easily convey in words.</a:t>
            </a:r>
          </a:p>
          <a:p>
            <a:endParaRPr lang="en-US" dirty="0"/>
          </a:p>
        </p:txBody>
      </p:sp>
      <p:sp>
        <p:nvSpPr>
          <p:cNvPr id="4" name="Slide Number Placeholder 3"/>
          <p:cNvSpPr>
            <a:spLocks noGrp="1"/>
          </p:cNvSpPr>
          <p:nvPr>
            <p:ph type="sldNum" sz="quarter" idx="5"/>
          </p:nvPr>
        </p:nvSpPr>
        <p:spPr/>
        <p:txBody>
          <a:bodyPr/>
          <a:lstStyle/>
          <a:p>
            <a:fld id="{622FFDAA-AE6F-B34E-B5A3-BAFFBEB78571}" type="slidenum">
              <a:rPr lang="en-US" smtClean="0"/>
              <a:t>8</a:t>
            </a:fld>
            <a:endParaRPr lang="en-US"/>
          </a:p>
        </p:txBody>
      </p:sp>
    </p:spTree>
    <p:extLst>
      <p:ext uri="{BB962C8B-B14F-4D97-AF65-F5344CB8AC3E}">
        <p14:creationId xmlns:p14="http://schemas.microsoft.com/office/powerpoint/2010/main" val="1378662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Dave Grey (Visual Frameworks for </a:t>
            </a:r>
            <a:r>
              <a:rPr lang="en-GB" b="1" dirty="0" err="1"/>
              <a:t>Stuckness</a:t>
            </a:r>
            <a:r>
              <a:rPr lang="en-GB" b="1" dirty="0"/>
              <a:t>) </a:t>
            </a:r>
          </a:p>
          <a:p>
            <a:pPr marL="342900" lvl="0" indent="-342900">
              <a:buFont typeface="+mj-lt"/>
              <a:buAutoNum type="arabicPeriod"/>
              <a:tabLst>
                <a:tab pos="228600" algn="l"/>
              </a:tabLst>
            </a:pPr>
            <a:r>
              <a:rPr lang="en-GB" sz="1800" b="1" dirty="0">
                <a:effectLst/>
                <a:latin typeface="Times New Roman" panose="02020603050405020304" pitchFamily="18" charset="0"/>
                <a:ea typeface="Times New Roman" panose="02020603050405020304" pitchFamily="18" charset="0"/>
              </a:rPr>
              <a:t>ABAR METHOD 3 Planning and Interventions</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"The third was the ‘</a:t>
            </a:r>
            <a:r>
              <a:rPr lang="en-GB" sz="1800" dirty="0" err="1">
                <a:effectLst/>
                <a:latin typeface="Times New Roman" panose="02020603050405020304" pitchFamily="18" charset="0"/>
                <a:ea typeface="Times New Roman" panose="02020603050405020304" pitchFamily="18" charset="0"/>
              </a:rPr>
              <a:t>Stuckness</a:t>
            </a:r>
            <a:r>
              <a:rPr lang="en-GB" sz="1800" dirty="0">
                <a:effectLst/>
                <a:latin typeface="Times New Roman" panose="02020603050405020304" pitchFamily="18" charset="0"/>
                <a:ea typeface="Times New Roman" panose="02020603050405020304" pitchFamily="18" charset="0"/>
              </a:rPr>
              <a:t>’ method, a two-minute drawing reflecting where they felt stuck.</a:t>
            </a:r>
          </a:p>
          <a:p>
            <a:r>
              <a:rPr lang="en-GB" sz="1800" dirty="0">
                <a:effectLst/>
                <a:latin typeface="Times New Roman" panose="02020603050405020304" pitchFamily="18" charset="0"/>
                <a:ea typeface="Times New Roman" panose="02020603050405020304" pitchFamily="18" charset="0"/>
              </a:rPr>
              <a:t> </a:t>
            </a:r>
          </a:p>
          <a:p>
            <a:r>
              <a:rPr lang="en-GB" sz="1800" dirty="0">
                <a:effectLst/>
                <a:latin typeface="Times New Roman" panose="02020603050405020304" pitchFamily="18" charset="0"/>
                <a:ea typeface="Times New Roman" panose="02020603050405020304" pitchFamily="18" charset="0"/>
              </a:rPr>
              <a:t>Introduced later on in the tutorial, It encouraged students to unpack challenges helping to visualize and articulate challenges— like creative blocks, logistical hurdles, or cultural disconnection.</a:t>
            </a:r>
          </a:p>
          <a:p>
            <a:r>
              <a:rPr lang="en-GB" sz="1800" dirty="0">
                <a:effectLst/>
                <a:latin typeface="Times New Roman" panose="02020603050405020304" pitchFamily="18" charset="0"/>
                <a:ea typeface="Times New Roman" panose="02020603050405020304" pitchFamily="18" charset="0"/>
              </a:rPr>
              <a:t> </a:t>
            </a:r>
          </a:p>
          <a:p>
            <a:r>
              <a:rPr lang="en-GB" sz="1800" dirty="0">
                <a:effectLst/>
                <a:latin typeface="Times New Roman" panose="02020603050405020304" pitchFamily="18" charset="0"/>
                <a:ea typeface="Times New Roman" panose="02020603050405020304" pitchFamily="18" charset="0"/>
              </a:rPr>
              <a:t>By externalizing barriers to ‘</a:t>
            </a:r>
            <a:r>
              <a:rPr lang="en-GB" sz="1800" dirty="0" err="1">
                <a:effectLst/>
                <a:latin typeface="Times New Roman" panose="02020603050405020304" pitchFamily="18" charset="0"/>
                <a:ea typeface="Times New Roman" panose="02020603050405020304" pitchFamily="18" charset="0"/>
              </a:rPr>
              <a:t>stuckness</a:t>
            </a:r>
            <a:r>
              <a:rPr lang="en-GB" sz="1800" dirty="0">
                <a:effectLst/>
                <a:latin typeface="Times New Roman" panose="02020603050405020304" pitchFamily="18" charset="0"/>
                <a:ea typeface="Times New Roman" panose="02020603050405020304" pitchFamily="18" charset="0"/>
              </a:rPr>
              <a:t>, the activity addressed agency and created space for collaborative problem-solving,  creating space for solutions and steps toward progress."</a:t>
            </a:r>
          </a:p>
          <a:p>
            <a:endParaRPr lang="en-US" dirty="0"/>
          </a:p>
        </p:txBody>
      </p:sp>
      <p:sp>
        <p:nvSpPr>
          <p:cNvPr id="4" name="Slide Number Placeholder 3"/>
          <p:cNvSpPr>
            <a:spLocks noGrp="1"/>
          </p:cNvSpPr>
          <p:nvPr>
            <p:ph type="sldNum" sz="quarter" idx="5"/>
          </p:nvPr>
        </p:nvSpPr>
        <p:spPr/>
        <p:txBody>
          <a:bodyPr/>
          <a:lstStyle/>
          <a:p>
            <a:fld id="{622FFDAA-AE6F-B34E-B5A3-BAFFBEB78571}" type="slidenum">
              <a:rPr lang="en-US" smtClean="0"/>
              <a:t>9</a:t>
            </a:fld>
            <a:endParaRPr lang="en-US"/>
          </a:p>
        </p:txBody>
      </p:sp>
    </p:spTree>
    <p:extLst>
      <p:ext uri="{BB962C8B-B14F-4D97-AF65-F5344CB8AC3E}">
        <p14:creationId xmlns:p14="http://schemas.microsoft.com/office/powerpoint/2010/main" val="1828486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GB"/>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67DB4C01-4F55-4949-9531-9F262602FA39}" type="datetimeFigureOut">
              <a:rPr lang="en-US" smtClean="0"/>
              <a:t>1/10/25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rIns="45720"/>
          <a:lstStyle/>
          <a:p>
            <a:fld id="{D7D4E651-8E0F-7A47-AFE7-DE1E82C12D30}" type="slidenum">
              <a:rPr lang="en-US" smtClean="0"/>
              <a:t>‹#›</a:t>
            </a:fld>
            <a:endParaRPr lang="en-US"/>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989257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7DB4C01-4F55-4949-9531-9F262602FA39}" type="datetimeFigureOut">
              <a:rPr lang="en-US" smtClean="0"/>
              <a:t>1/10/25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D4E651-8E0F-7A47-AFE7-DE1E82C12D30}" type="slidenum">
              <a:rPr lang="en-US" smtClean="0"/>
              <a:t>‹#›</a:t>
            </a:fld>
            <a:endParaRPr lang="en-US"/>
          </a:p>
        </p:txBody>
      </p:sp>
    </p:spTree>
    <p:extLst>
      <p:ext uri="{BB962C8B-B14F-4D97-AF65-F5344CB8AC3E}">
        <p14:creationId xmlns:p14="http://schemas.microsoft.com/office/powerpoint/2010/main" val="1963012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GB"/>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7DB4C01-4F55-4949-9531-9F262602FA39}" type="datetimeFigureOut">
              <a:rPr lang="en-US" smtClean="0"/>
              <a:t>1/10/25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D4E651-8E0F-7A47-AFE7-DE1E82C12D30}" type="slidenum">
              <a:rPr lang="en-US" smtClean="0"/>
              <a:t>‹#›</a:t>
            </a:fld>
            <a:endParaRPr lang="en-US"/>
          </a:p>
        </p:txBody>
      </p:sp>
    </p:spTree>
    <p:extLst>
      <p:ext uri="{BB962C8B-B14F-4D97-AF65-F5344CB8AC3E}">
        <p14:creationId xmlns:p14="http://schemas.microsoft.com/office/powerpoint/2010/main" val="615585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7DB4C01-4F55-4949-9531-9F262602FA39}" type="datetimeFigureOut">
              <a:rPr lang="en-US" smtClean="0"/>
              <a:t>1/10/25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D4E651-8E0F-7A47-AFE7-DE1E82C12D30}" type="slidenum">
              <a:rPr lang="en-US" smtClean="0"/>
              <a:t>‹#›</a:t>
            </a:fld>
            <a:endParaRPr lang="en-US"/>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905206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GB"/>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7DB4C01-4F55-4949-9531-9F262602FA39}" type="datetimeFigureOut">
              <a:rPr lang="en-US" smtClean="0"/>
              <a:t>1/10/25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D4E651-8E0F-7A47-AFE7-DE1E82C12D30}" type="slidenum">
              <a:rPr lang="en-US" smtClean="0"/>
              <a:t>‹#›</a:t>
            </a:fld>
            <a:endParaRPr lang="en-US"/>
          </a:p>
        </p:txBody>
      </p:sp>
    </p:spTree>
    <p:extLst>
      <p:ext uri="{BB962C8B-B14F-4D97-AF65-F5344CB8AC3E}">
        <p14:creationId xmlns:p14="http://schemas.microsoft.com/office/powerpoint/2010/main" val="1597022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GB"/>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67DB4C01-4F55-4949-9531-9F262602FA39}" type="datetimeFigureOut">
              <a:rPr lang="en-US" smtClean="0"/>
              <a:t>1/10/25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D4E651-8E0F-7A47-AFE7-DE1E82C12D30}" type="slidenum">
              <a:rPr lang="en-US" smtClean="0"/>
              <a:t>‹#›</a:t>
            </a:fld>
            <a:endParaRPr lang="en-US"/>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256754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GB"/>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67DB4C01-4F55-4949-9531-9F262602FA39}" type="datetimeFigureOut">
              <a:rPr lang="en-US" smtClean="0"/>
              <a:t>1/10/25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D4E651-8E0F-7A47-AFE7-DE1E82C12D30}" type="slidenum">
              <a:rPr lang="en-US" smtClean="0"/>
              <a:t>‹#›</a:t>
            </a:fld>
            <a:endParaRPr lang="en-US"/>
          </a:p>
        </p:txBody>
      </p:sp>
    </p:spTree>
    <p:extLst>
      <p:ext uri="{BB962C8B-B14F-4D97-AF65-F5344CB8AC3E}">
        <p14:creationId xmlns:p14="http://schemas.microsoft.com/office/powerpoint/2010/main" val="1982978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67DB4C01-4F55-4949-9531-9F262602FA39}" type="datetimeFigureOut">
              <a:rPr lang="en-US" smtClean="0"/>
              <a:t>1/10/25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D4E651-8E0F-7A47-AFE7-DE1E82C12D30}" type="slidenum">
              <a:rPr lang="en-US" smtClean="0"/>
              <a:t>‹#›</a:t>
            </a:fld>
            <a:endParaRPr lang="en-US"/>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52453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67DB4C01-4F55-4949-9531-9F262602FA39}" type="datetimeFigureOut">
              <a:rPr lang="en-US" smtClean="0"/>
              <a:t>1/10/25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D4E651-8E0F-7A47-AFE7-DE1E82C12D30}" type="slidenum">
              <a:rPr lang="en-US" smtClean="0"/>
              <a:t>‹#›</a:t>
            </a:fld>
            <a:endParaRPr lang="en-US"/>
          </a:p>
        </p:txBody>
      </p:sp>
    </p:spTree>
    <p:extLst>
      <p:ext uri="{BB962C8B-B14F-4D97-AF65-F5344CB8AC3E}">
        <p14:creationId xmlns:p14="http://schemas.microsoft.com/office/powerpoint/2010/main" val="2227166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GB"/>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67DB4C01-4F55-4949-9531-9F262602FA39}" type="datetimeFigureOut">
              <a:rPr lang="en-US" smtClean="0"/>
              <a:t>1/10/25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D4E651-8E0F-7A47-AFE7-DE1E82C12D30}" type="slidenum">
              <a:rPr lang="en-US" smtClean="0"/>
              <a:t>‹#›</a:t>
            </a:fld>
            <a:endParaRPr lang="en-US"/>
          </a:p>
        </p:txBody>
      </p:sp>
    </p:spTree>
    <p:extLst>
      <p:ext uri="{BB962C8B-B14F-4D97-AF65-F5344CB8AC3E}">
        <p14:creationId xmlns:p14="http://schemas.microsoft.com/office/powerpoint/2010/main" val="1028069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67DB4C01-4F55-4949-9531-9F262602FA39}" type="datetimeFigureOut">
              <a:rPr lang="en-US" smtClean="0"/>
              <a:t>1/10/25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D4E651-8E0F-7A47-AFE7-DE1E82C12D30}" type="slidenum">
              <a:rPr lang="en-US" smtClean="0"/>
              <a:t>‹#›</a:t>
            </a:fld>
            <a:endParaRPr lang="en-US"/>
          </a:p>
        </p:txBody>
      </p:sp>
    </p:spTree>
    <p:extLst>
      <p:ext uri="{BB962C8B-B14F-4D97-AF65-F5344CB8AC3E}">
        <p14:creationId xmlns:p14="http://schemas.microsoft.com/office/powerpoint/2010/main" val="3153752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67DB4C01-4F55-4949-9531-9F262602FA39}" type="datetimeFigureOut">
              <a:rPr lang="en-US" smtClean="0"/>
              <a:t>1/10/25</a:t>
            </a:fld>
            <a:endParaRPr lang="en-US"/>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D7D4E651-8E0F-7A47-AFE7-DE1E82C12D30}" type="slidenum">
              <a:rPr lang="en-US" smtClean="0"/>
              <a:t>‹#›</a:t>
            </a:fld>
            <a:endParaRPr lang="en-US"/>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061962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tiff"/><Relationship Id="rId4" Type="http://schemas.openxmlformats.org/officeDocument/2006/relationships/image" Target="../media/image17.tiff"/></Relationships>
</file>

<file path=ppt/slides/_rels/slide12.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20.tiff"/></Relationships>
</file>

<file path=ppt/slides/_rels/slide1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1215/9780822373377"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s://wonkhe.com/wp-content/wonkhe-uploads/2022/10/Building-Belonging-October-2022.pdf"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press.uchicago.edu/ucp/books/book/chicago/Q/bo3622079.html"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hyperlink" Target="https://www.nature.com/articles/d41586-022-03049-0" TargetMode="External"/><Relationship Id="rId5" Type="http://schemas.openxmlformats.org/officeDocument/2006/relationships/hyperlink" Target="https://www.fenews.co.uk/education/to-encourage-a-sense-of-belonging-among-students-avoid-excessive-focus-on-identity-differences-and-increase-engagement-with-local-communities/" TargetMode="External"/><Relationship Id="rId4" Type="http://schemas.openxmlformats.org/officeDocument/2006/relationships/hyperlink" Target="https://doi.org/10.1037/tra0000227"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citeblackwomencollective.org/"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s://www.researchgate.net/publication/337557668_Photovoice_as_a_research_method_for_higher_education_research" TargetMode="External"/><Relationship Id="rId5" Type="http://schemas.openxmlformats.org/officeDocument/2006/relationships/hyperlink" Target="https://www.hepi.ac.uk/2022/11/17/student-belonging-and-the-wider-context/" TargetMode="External"/><Relationship Id="rId4" Type="http://schemas.openxmlformats.org/officeDocument/2006/relationships/hyperlink" Target="https://feministresearch.org/the-importance-of-citation-in-feminist-research/" TargetMode="Externa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hyperlink" Target="https://www.sciencedirect.com/science/article/pii/S1747938X24000319#bib180" TargetMode="External"/><Relationship Id="rId13" Type="http://schemas.openxmlformats.org/officeDocument/2006/relationships/hyperlink" Target="https://www.sciencedirect.com/science/article/pii/S1747938X24000319#bib7" TargetMode="External"/><Relationship Id="rId3" Type="http://schemas.openxmlformats.org/officeDocument/2006/relationships/image" Target="../media/image10.jpeg"/><Relationship Id="rId7" Type="http://schemas.openxmlformats.org/officeDocument/2006/relationships/hyperlink" Target="https://www.sciencedirect.com/science/article/pii/S1747938X24000319#bib170" TargetMode="External"/><Relationship Id="rId12" Type="http://schemas.openxmlformats.org/officeDocument/2006/relationships/hyperlink" Target="https://www.sciencedirect.com/science/article/pii/S1747938X24000319#bib155"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www.sciencedirect.com/science/article/pii/S1747938X24000319#bib160" TargetMode="External"/><Relationship Id="rId11" Type="http://schemas.openxmlformats.org/officeDocument/2006/relationships/hyperlink" Target="https://www.sciencedirect.com/science/article/pii/S1747938X24000319#bib58" TargetMode="External"/><Relationship Id="rId5" Type="http://schemas.openxmlformats.org/officeDocument/2006/relationships/hyperlink" Target="https://www.sciencedirect.com/science/article/pii/S1747938X24000319#bib131" TargetMode="External"/><Relationship Id="rId10" Type="http://schemas.openxmlformats.org/officeDocument/2006/relationships/hyperlink" Target="https://www.sciencedirect.com/science/article/pii/S1747938X24000319#bib10" TargetMode="External"/><Relationship Id="rId4" Type="http://schemas.openxmlformats.org/officeDocument/2006/relationships/hyperlink" Target="https://www.sciencedirect.com/science/article/pii/S1747938X24000319#bib25" TargetMode="External"/><Relationship Id="rId9" Type="http://schemas.openxmlformats.org/officeDocument/2006/relationships/hyperlink" Target="https://www.sciencedirect.com/science/article/pii/S1747938X24000319#bib183" TargetMode="External"/><Relationship Id="rId14" Type="http://schemas.openxmlformats.org/officeDocument/2006/relationships/hyperlink" Target="https://www.sciencedirect.com/science/article/pii/S1747938X24000319#bib18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A4C0318-4156-EA47-BCD0-9C9241D8631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83B731E-60AE-9D46-BDEB-59A5B8914445}"/>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dirty="0">
                <a:solidFill>
                  <a:srgbClr val="FFFFFF"/>
                </a:solidFill>
              </a:rPr>
              <a:t>“‘</a:t>
            </a:r>
            <a:r>
              <a:rPr lang="en-US" sz="5200" dirty="0" err="1">
                <a:solidFill>
                  <a:srgbClr val="FFFFFF"/>
                </a:solidFill>
              </a:rPr>
              <a:t>belonging’,belongingness</a:t>
            </a:r>
            <a:r>
              <a:rPr lang="en-US" sz="5200" dirty="0">
                <a:solidFill>
                  <a:srgbClr val="FFFFFF"/>
                </a:solidFill>
              </a:rPr>
              <a:t>, ‘university belonging’, ‘emotional belonging’, ‘social belonging’”</a:t>
            </a:r>
          </a:p>
        </p:txBody>
      </p:sp>
      <p:sp>
        <p:nvSpPr>
          <p:cNvPr id="3" name="Subtitle 2">
            <a:extLst>
              <a:ext uri="{FF2B5EF4-FFF2-40B4-BE49-F238E27FC236}">
                <a16:creationId xmlns:a16="http://schemas.microsoft.com/office/drawing/2014/main" id="{07B413CD-40B1-8B45-A1FC-E4C046FE0576}"/>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fontScale="55000" lnSpcReduction="20000"/>
          </a:bodyPr>
          <a:lstStyle/>
          <a:p>
            <a:pPr defTabSz="914400">
              <a:lnSpc>
                <a:spcPct val="110000"/>
              </a:lnSpc>
              <a:spcAft>
                <a:spcPts val="600"/>
              </a:spcAft>
              <a:buClr>
                <a:schemeClr val="accent6"/>
              </a:buClr>
              <a:buSzPct val="90000"/>
            </a:pPr>
            <a:r>
              <a:rPr lang="en-GB" dirty="0">
                <a:solidFill>
                  <a:srgbClr val="FFFFFF"/>
                </a:solidFill>
              </a:rPr>
              <a:t>“An Action Research Approach to Compassionate Teaching.”</a:t>
            </a:r>
            <a:r>
              <a:rPr lang="en-GB" dirty="0"/>
              <a:t> </a:t>
            </a:r>
          </a:p>
          <a:p>
            <a:pPr defTabSz="914400">
              <a:lnSpc>
                <a:spcPct val="110000"/>
              </a:lnSpc>
              <a:spcAft>
                <a:spcPts val="600"/>
              </a:spcAft>
              <a:buClr>
                <a:schemeClr val="accent6"/>
              </a:buClr>
              <a:buSzPct val="90000"/>
            </a:pPr>
            <a:r>
              <a:rPr lang="en-GB" dirty="0"/>
              <a:t>Rebecca Brenda Harper PgCert HE in Academic Practice, UAL</a:t>
            </a:r>
          </a:p>
          <a:p>
            <a:pPr defTabSz="914400">
              <a:lnSpc>
                <a:spcPct val="110000"/>
              </a:lnSpc>
              <a:spcAft>
                <a:spcPts val="600"/>
              </a:spcAft>
              <a:buClr>
                <a:schemeClr val="accent6"/>
              </a:buClr>
              <a:buSzPct val="90000"/>
            </a:pPr>
            <a:endParaRPr lang="en-GB" dirty="0"/>
          </a:p>
          <a:p>
            <a:pPr defTabSz="914400">
              <a:lnSpc>
                <a:spcPct val="110000"/>
              </a:lnSpc>
              <a:spcAft>
                <a:spcPts val="600"/>
              </a:spcAft>
              <a:buClr>
                <a:schemeClr val="accent6"/>
              </a:buClr>
              <a:buSzPct val="90000"/>
            </a:pPr>
            <a:r>
              <a:rPr lang="en-GB" dirty="0"/>
              <a:t> 15</a:t>
            </a:r>
            <a:r>
              <a:rPr lang="en-GB" baseline="30000" dirty="0"/>
              <a:t>th</a:t>
            </a:r>
            <a:r>
              <a:rPr lang="en-GB" dirty="0"/>
              <a:t> January 2025</a:t>
            </a:r>
            <a:endParaRPr lang="en-US" b="1" dirty="0"/>
          </a:p>
          <a:p>
            <a:endParaRPr lang="en-US" dirty="0">
              <a:solidFill>
                <a:srgbClr val="FFFFFF"/>
              </a:solidFill>
            </a:endParaRPr>
          </a:p>
        </p:txBody>
      </p:sp>
    </p:spTree>
    <p:extLst>
      <p:ext uri="{BB962C8B-B14F-4D97-AF65-F5344CB8AC3E}">
        <p14:creationId xmlns:p14="http://schemas.microsoft.com/office/powerpoint/2010/main" val="353292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extBox 2">
            <a:extLst>
              <a:ext uri="{FF2B5EF4-FFF2-40B4-BE49-F238E27FC236}">
                <a16:creationId xmlns:a16="http://schemas.microsoft.com/office/drawing/2014/main" id="{6D2F95EE-EBCF-C27F-8217-0672425F25A1}"/>
              </a:ext>
            </a:extLst>
          </p:cNvPr>
          <p:cNvGraphicFramePr/>
          <p:nvPr>
            <p:extLst>
              <p:ext uri="{D42A27DB-BD31-4B8C-83A1-F6EECF244321}">
                <p14:modId xmlns:p14="http://schemas.microsoft.com/office/powerpoint/2010/main" val="4122040917"/>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5815905D-AA3E-B047-BDC7-5C5CDEC71932}"/>
              </a:ext>
            </a:extLst>
          </p:cNvPr>
          <p:cNvSpPr txBox="1"/>
          <p:nvPr/>
        </p:nvSpPr>
        <p:spPr>
          <a:xfrm>
            <a:off x="4731026" y="367950"/>
            <a:ext cx="2729948" cy="369332"/>
          </a:xfrm>
          <a:prstGeom prst="rect">
            <a:avLst/>
          </a:prstGeom>
          <a:noFill/>
        </p:spPr>
        <p:txBody>
          <a:bodyPr wrap="square" rtlCol="0">
            <a:spAutoFit/>
          </a:bodyPr>
          <a:lstStyle/>
          <a:p>
            <a:r>
              <a:rPr lang="en-US" dirty="0"/>
              <a:t>Ethical Framework</a:t>
            </a:r>
          </a:p>
        </p:txBody>
      </p:sp>
    </p:spTree>
    <p:extLst>
      <p:ext uri="{BB962C8B-B14F-4D97-AF65-F5344CB8AC3E}">
        <p14:creationId xmlns:p14="http://schemas.microsoft.com/office/powerpoint/2010/main" val="578510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2A3CC4-282C-0147-9802-8AE3EC7ADA45}"/>
              </a:ext>
            </a:extLst>
          </p:cNvPr>
          <p:cNvPicPr>
            <a:picLocks noChangeAspect="1"/>
          </p:cNvPicPr>
          <p:nvPr/>
        </p:nvPicPr>
        <p:blipFill>
          <a:blip r:embed="rId3" cstate="screen">
            <a:extLst>
              <a:ext uri="{28A0092B-C50C-407E-A947-70E740481C1C}">
                <a14:useLocalDpi xmlns:a14="http://schemas.microsoft.com/office/drawing/2010/main"/>
              </a:ext>
            </a:extLst>
          </a:blip>
          <a:srcRect b="-3"/>
          <a:stretch/>
        </p:blipFill>
        <p:spPr>
          <a:xfrm>
            <a:off x="282307" y="-7328"/>
            <a:ext cx="3633884" cy="6240839"/>
          </a:xfrm>
          <a:prstGeom prst="rect">
            <a:avLst/>
          </a:prstGeom>
        </p:spPr>
      </p:pic>
      <p:pic>
        <p:nvPicPr>
          <p:cNvPr id="9" name="Picture 8" descr="A screen shot of a polar bear&#10;&#10;Description automatically generated">
            <a:extLst>
              <a:ext uri="{FF2B5EF4-FFF2-40B4-BE49-F238E27FC236}">
                <a16:creationId xmlns:a16="http://schemas.microsoft.com/office/drawing/2014/main" id="{41419171-6479-1A44-AE4F-7CBD8716113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279057" y="0"/>
            <a:ext cx="3633885" cy="6192428"/>
          </a:xfrm>
          <a:prstGeom prst="rect">
            <a:avLst/>
          </a:prstGeom>
        </p:spPr>
      </p:pic>
      <p:pic>
        <p:nvPicPr>
          <p:cNvPr id="2" name="Picture 1" descr="A screen shot of a baby&#10;&#10;Description automatically generated">
            <a:extLst>
              <a:ext uri="{FF2B5EF4-FFF2-40B4-BE49-F238E27FC236}">
                <a16:creationId xmlns:a16="http://schemas.microsoft.com/office/drawing/2014/main" id="{446447DA-623C-9E40-981E-1F33F28101F6}"/>
              </a:ext>
            </a:extLst>
          </p:cNvPr>
          <p:cNvPicPr>
            <a:picLocks noChangeAspect="1"/>
          </p:cNvPicPr>
          <p:nvPr/>
        </p:nvPicPr>
        <p:blipFill>
          <a:blip r:embed="rId5" cstate="screen">
            <a:extLst>
              <a:ext uri="{28A0092B-C50C-407E-A947-70E740481C1C}">
                <a14:useLocalDpi xmlns:a14="http://schemas.microsoft.com/office/drawing/2010/main"/>
              </a:ext>
            </a:extLst>
          </a:blip>
          <a:srcRect r="-3" b="-3"/>
          <a:stretch/>
        </p:blipFill>
        <p:spPr>
          <a:xfrm>
            <a:off x="8288244" y="0"/>
            <a:ext cx="3621449" cy="6210087"/>
          </a:xfrm>
          <a:prstGeom prst="rect">
            <a:avLst/>
          </a:prstGeom>
        </p:spPr>
      </p:pic>
      <p:sp>
        <p:nvSpPr>
          <p:cNvPr id="4" name="TextBox 3">
            <a:extLst>
              <a:ext uri="{FF2B5EF4-FFF2-40B4-BE49-F238E27FC236}">
                <a16:creationId xmlns:a16="http://schemas.microsoft.com/office/drawing/2014/main" id="{08AF9C90-9736-7745-BBEF-026B529A95BA}"/>
              </a:ext>
            </a:extLst>
          </p:cNvPr>
          <p:cNvSpPr txBox="1"/>
          <p:nvPr/>
        </p:nvSpPr>
        <p:spPr>
          <a:xfrm>
            <a:off x="8300678" y="6243913"/>
            <a:ext cx="3621449" cy="461665"/>
          </a:xfrm>
          <a:prstGeom prst="rect">
            <a:avLst/>
          </a:prstGeom>
          <a:noFill/>
        </p:spPr>
        <p:txBody>
          <a:bodyPr wrap="square" rtlCol="0">
            <a:spAutoFit/>
          </a:bodyPr>
          <a:lstStyle/>
          <a:p>
            <a:r>
              <a:rPr lang="en-GB" sz="1200" b="1" dirty="0"/>
              <a:t>Student 1: Image: </a:t>
            </a:r>
            <a:r>
              <a:rPr lang="en-GB" sz="1200" dirty="0"/>
              <a:t>A sculpture made by the student symbolizing an inaccurate X-ray image of a bone.</a:t>
            </a:r>
            <a:endParaRPr lang="en-US" sz="1200" dirty="0"/>
          </a:p>
        </p:txBody>
      </p:sp>
      <p:sp>
        <p:nvSpPr>
          <p:cNvPr id="6" name="TextBox 5">
            <a:extLst>
              <a:ext uri="{FF2B5EF4-FFF2-40B4-BE49-F238E27FC236}">
                <a16:creationId xmlns:a16="http://schemas.microsoft.com/office/drawing/2014/main" id="{7080AD18-CF30-E44C-AC26-885E5439498A}"/>
              </a:ext>
            </a:extLst>
          </p:cNvPr>
          <p:cNvSpPr txBox="1"/>
          <p:nvPr/>
        </p:nvSpPr>
        <p:spPr>
          <a:xfrm>
            <a:off x="4279057" y="6258498"/>
            <a:ext cx="3633885" cy="276999"/>
          </a:xfrm>
          <a:prstGeom prst="rect">
            <a:avLst/>
          </a:prstGeom>
          <a:noFill/>
        </p:spPr>
        <p:txBody>
          <a:bodyPr wrap="square" rtlCol="0">
            <a:spAutoFit/>
          </a:bodyPr>
          <a:lstStyle/>
          <a:p>
            <a:r>
              <a:rPr lang="en-GB" sz="1200" b="1" dirty="0"/>
              <a:t>Student 2: Image: D</a:t>
            </a:r>
            <a:r>
              <a:rPr lang="en-GB" sz="1200" dirty="0"/>
              <a:t>ark landscape with butterflies.</a:t>
            </a:r>
            <a:endParaRPr lang="en-US" sz="1200" dirty="0"/>
          </a:p>
        </p:txBody>
      </p:sp>
      <p:sp>
        <p:nvSpPr>
          <p:cNvPr id="7" name="TextBox 6">
            <a:extLst>
              <a:ext uri="{FF2B5EF4-FFF2-40B4-BE49-F238E27FC236}">
                <a16:creationId xmlns:a16="http://schemas.microsoft.com/office/drawing/2014/main" id="{1AB2373E-2D83-9F4F-BB9D-17AB95D0CCFC}"/>
              </a:ext>
            </a:extLst>
          </p:cNvPr>
          <p:cNvSpPr txBox="1"/>
          <p:nvPr/>
        </p:nvSpPr>
        <p:spPr>
          <a:xfrm>
            <a:off x="269873" y="6233511"/>
            <a:ext cx="3594267" cy="461665"/>
          </a:xfrm>
          <a:prstGeom prst="rect">
            <a:avLst/>
          </a:prstGeom>
          <a:noFill/>
        </p:spPr>
        <p:txBody>
          <a:bodyPr wrap="square" rtlCol="0">
            <a:spAutoFit/>
          </a:bodyPr>
          <a:lstStyle/>
          <a:p>
            <a:r>
              <a:rPr lang="en-GB" sz="1200" b="1" dirty="0"/>
              <a:t>Student 3: Image</a:t>
            </a:r>
            <a:r>
              <a:rPr lang="en-GB" sz="1200" dirty="0"/>
              <a:t>: A self-portrait in class, smiling, wearing funny glasses.</a:t>
            </a:r>
            <a:endParaRPr lang="en-US" sz="1200" dirty="0"/>
          </a:p>
        </p:txBody>
      </p:sp>
    </p:spTree>
    <p:extLst>
      <p:ext uri="{BB962C8B-B14F-4D97-AF65-F5344CB8AC3E}">
        <p14:creationId xmlns:p14="http://schemas.microsoft.com/office/powerpoint/2010/main" val="229273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drawing of people on a white surface&#10;&#10;Description automatically generated">
            <a:extLst>
              <a:ext uri="{FF2B5EF4-FFF2-40B4-BE49-F238E27FC236}">
                <a16:creationId xmlns:a16="http://schemas.microsoft.com/office/drawing/2014/main" id="{2E1ADC8C-4EDD-A447-A220-EABE261056FD}"/>
              </a:ext>
            </a:extLst>
          </p:cNvPr>
          <p:cNvPicPr>
            <a:picLocks noChangeAspect="1"/>
          </p:cNvPicPr>
          <p:nvPr/>
        </p:nvPicPr>
        <p:blipFill>
          <a:blip r:embed="rId3" cstate="screen">
            <a:extLst>
              <a:ext uri="{28A0092B-C50C-407E-A947-70E740481C1C}">
                <a14:useLocalDpi xmlns:a14="http://schemas.microsoft.com/office/drawing/2010/main"/>
              </a:ext>
            </a:extLst>
          </a:blip>
          <a:srcRect r="-2"/>
          <a:stretch/>
        </p:blipFill>
        <p:spPr>
          <a:xfrm>
            <a:off x="383110" y="2496089"/>
            <a:ext cx="2560320" cy="3516956"/>
          </a:xfrm>
          <a:prstGeom prst="rect">
            <a:avLst/>
          </a:prstGeom>
        </p:spPr>
      </p:pic>
      <p:pic>
        <p:nvPicPr>
          <p:cNvPr id="2" name="Picture 1" descr="A drawing of a face&#10;&#10;Description automatically generated">
            <a:extLst>
              <a:ext uri="{FF2B5EF4-FFF2-40B4-BE49-F238E27FC236}">
                <a16:creationId xmlns:a16="http://schemas.microsoft.com/office/drawing/2014/main" id="{287D0712-0CE7-5E4A-891F-5D1746D5F4D2}"/>
              </a:ext>
            </a:extLst>
          </p:cNvPr>
          <p:cNvPicPr>
            <a:picLocks noChangeAspect="1"/>
          </p:cNvPicPr>
          <p:nvPr/>
        </p:nvPicPr>
        <p:blipFill>
          <a:blip r:embed="rId4" cstate="screen">
            <a:extLst>
              <a:ext uri="{28A0092B-C50C-407E-A947-70E740481C1C}">
                <a14:useLocalDpi xmlns:a14="http://schemas.microsoft.com/office/drawing/2010/main"/>
              </a:ext>
            </a:extLst>
          </a:blip>
          <a:srcRect r="-1"/>
          <a:stretch/>
        </p:blipFill>
        <p:spPr>
          <a:xfrm>
            <a:off x="3348234" y="3708604"/>
            <a:ext cx="2560320" cy="2116816"/>
          </a:xfrm>
          <a:prstGeom prst="rect">
            <a:avLst/>
          </a:prstGeom>
        </p:spPr>
      </p:pic>
      <p:pic>
        <p:nvPicPr>
          <p:cNvPr id="26" name="Picture 25" descr="A drawing of a person&#10;&#10;Description automatically generated">
            <a:extLst>
              <a:ext uri="{FF2B5EF4-FFF2-40B4-BE49-F238E27FC236}">
                <a16:creationId xmlns:a16="http://schemas.microsoft.com/office/drawing/2014/main" id="{6500DEF0-6639-1243-A0BB-5B6ACD278D2F}"/>
              </a:ext>
            </a:extLst>
          </p:cNvPr>
          <p:cNvPicPr>
            <a:picLocks noChangeAspect="1"/>
          </p:cNvPicPr>
          <p:nvPr/>
        </p:nvPicPr>
        <p:blipFill>
          <a:blip r:embed="rId5" cstate="screen">
            <a:extLst>
              <a:ext uri="{28A0092B-C50C-407E-A947-70E740481C1C}">
                <a14:useLocalDpi xmlns:a14="http://schemas.microsoft.com/office/drawing/2010/main"/>
              </a:ext>
            </a:extLst>
          </a:blip>
          <a:srcRect b="-2"/>
          <a:stretch/>
        </p:blipFill>
        <p:spPr>
          <a:xfrm>
            <a:off x="6235726" y="1226408"/>
            <a:ext cx="2560320" cy="4399038"/>
          </a:xfrm>
          <a:prstGeom prst="rect">
            <a:avLst/>
          </a:prstGeom>
        </p:spPr>
      </p:pic>
      <p:pic>
        <p:nvPicPr>
          <p:cNvPr id="3" name="Picture 2" descr="A drawing of a cup&#10;&#10;Description automatically generated">
            <a:extLst>
              <a:ext uri="{FF2B5EF4-FFF2-40B4-BE49-F238E27FC236}">
                <a16:creationId xmlns:a16="http://schemas.microsoft.com/office/drawing/2014/main" id="{D9F6BB02-95C0-5E4F-B995-983AA0F0B2A2}"/>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075498" y="2359424"/>
            <a:ext cx="2560320" cy="2133005"/>
          </a:xfrm>
          <a:prstGeom prst="rect">
            <a:avLst/>
          </a:prstGeom>
        </p:spPr>
      </p:pic>
      <p:sp>
        <p:nvSpPr>
          <p:cNvPr id="5" name="TextBox 4">
            <a:extLst>
              <a:ext uri="{FF2B5EF4-FFF2-40B4-BE49-F238E27FC236}">
                <a16:creationId xmlns:a16="http://schemas.microsoft.com/office/drawing/2014/main" id="{3B21E9BA-92E7-7B48-ACF9-8FB0F8DFD254}"/>
              </a:ext>
            </a:extLst>
          </p:cNvPr>
          <p:cNvSpPr txBox="1"/>
          <p:nvPr/>
        </p:nvSpPr>
        <p:spPr>
          <a:xfrm>
            <a:off x="6235726" y="429848"/>
            <a:ext cx="5445233" cy="369332"/>
          </a:xfrm>
          <a:prstGeom prst="rect">
            <a:avLst/>
          </a:prstGeom>
          <a:noFill/>
        </p:spPr>
        <p:txBody>
          <a:bodyPr wrap="square" rtlCol="0">
            <a:spAutoFit/>
          </a:bodyPr>
          <a:lstStyle/>
          <a:p>
            <a:r>
              <a:rPr lang="en-GB" i="1" dirty="0"/>
              <a:t>“Barriers to Belonging: Disconnection and Growth.”</a:t>
            </a:r>
            <a:endParaRPr lang="en-US" dirty="0"/>
          </a:p>
        </p:txBody>
      </p:sp>
      <p:sp>
        <p:nvSpPr>
          <p:cNvPr id="8" name="TextBox 7">
            <a:extLst>
              <a:ext uri="{FF2B5EF4-FFF2-40B4-BE49-F238E27FC236}">
                <a16:creationId xmlns:a16="http://schemas.microsoft.com/office/drawing/2014/main" id="{49978790-2CE9-A141-ABBA-69A826F24A60}"/>
              </a:ext>
            </a:extLst>
          </p:cNvPr>
          <p:cNvSpPr txBox="1"/>
          <p:nvPr/>
        </p:nvSpPr>
        <p:spPr>
          <a:xfrm>
            <a:off x="6260123" y="6151153"/>
            <a:ext cx="2560320" cy="461665"/>
          </a:xfrm>
          <a:prstGeom prst="rect">
            <a:avLst/>
          </a:prstGeom>
          <a:noFill/>
        </p:spPr>
        <p:txBody>
          <a:bodyPr wrap="square" rtlCol="0">
            <a:spAutoFit/>
          </a:bodyPr>
          <a:lstStyle/>
          <a:p>
            <a:r>
              <a:rPr lang="en-US" sz="1200" b="1" i="1" dirty="0"/>
              <a:t>Student 5: </a:t>
            </a:r>
            <a:r>
              <a:rPr lang="en-GB" sz="1200" b="1" i="1" dirty="0"/>
              <a:t>Self-portrait with Green and Pink Explosions</a:t>
            </a:r>
            <a:endParaRPr lang="en-US" sz="1200" i="1" dirty="0"/>
          </a:p>
        </p:txBody>
      </p:sp>
      <p:sp>
        <p:nvSpPr>
          <p:cNvPr id="10" name="TextBox 9">
            <a:extLst>
              <a:ext uri="{FF2B5EF4-FFF2-40B4-BE49-F238E27FC236}">
                <a16:creationId xmlns:a16="http://schemas.microsoft.com/office/drawing/2014/main" id="{ED50D20F-95DB-F54C-A9F0-F6D55E375C8A}"/>
              </a:ext>
            </a:extLst>
          </p:cNvPr>
          <p:cNvSpPr txBox="1"/>
          <p:nvPr/>
        </p:nvSpPr>
        <p:spPr>
          <a:xfrm>
            <a:off x="9120662" y="6197711"/>
            <a:ext cx="2724362" cy="276999"/>
          </a:xfrm>
          <a:prstGeom prst="rect">
            <a:avLst/>
          </a:prstGeom>
          <a:noFill/>
        </p:spPr>
        <p:txBody>
          <a:bodyPr wrap="square" rtlCol="0">
            <a:spAutoFit/>
          </a:bodyPr>
          <a:lstStyle/>
          <a:p>
            <a:r>
              <a:rPr lang="en-GB" sz="1200" b="1" i="1" dirty="0"/>
              <a:t>Student 7: Drawing of a Bucket</a:t>
            </a:r>
            <a:endParaRPr lang="en-US" sz="1200" i="1" dirty="0"/>
          </a:p>
        </p:txBody>
      </p:sp>
      <p:sp>
        <p:nvSpPr>
          <p:cNvPr id="11" name="TextBox 10">
            <a:extLst>
              <a:ext uri="{FF2B5EF4-FFF2-40B4-BE49-F238E27FC236}">
                <a16:creationId xmlns:a16="http://schemas.microsoft.com/office/drawing/2014/main" id="{858FB7C6-83E6-8D42-BEA4-CFEA84F8CE1E}"/>
              </a:ext>
            </a:extLst>
          </p:cNvPr>
          <p:cNvSpPr txBox="1"/>
          <p:nvPr/>
        </p:nvSpPr>
        <p:spPr>
          <a:xfrm flipH="1">
            <a:off x="3474719" y="6187100"/>
            <a:ext cx="2457157" cy="461665"/>
          </a:xfrm>
          <a:prstGeom prst="rect">
            <a:avLst/>
          </a:prstGeom>
          <a:noFill/>
        </p:spPr>
        <p:txBody>
          <a:bodyPr wrap="square" rtlCol="0">
            <a:spAutoFit/>
          </a:bodyPr>
          <a:lstStyle/>
          <a:p>
            <a:r>
              <a:rPr lang="en-GB" sz="1200" b="1" i="1" dirty="0"/>
              <a:t>Student 6: Gestural graphite Face</a:t>
            </a:r>
            <a:endParaRPr lang="en-US" sz="1200" i="1" dirty="0"/>
          </a:p>
        </p:txBody>
      </p:sp>
      <p:sp>
        <p:nvSpPr>
          <p:cNvPr id="12" name="TextBox 11">
            <a:extLst>
              <a:ext uri="{FF2B5EF4-FFF2-40B4-BE49-F238E27FC236}">
                <a16:creationId xmlns:a16="http://schemas.microsoft.com/office/drawing/2014/main" id="{54DAC5E4-9537-4F4C-85DC-486ECE71EF05}"/>
              </a:ext>
            </a:extLst>
          </p:cNvPr>
          <p:cNvSpPr txBox="1"/>
          <p:nvPr/>
        </p:nvSpPr>
        <p:spPr>
          <a:xfrm>
            <a:off x="484632" y="6013045"/>
            <a:ext cx="2661842" cy="461665"/>
          </a:xfrm>
          <a:prstGeom prst="rect">
            <a:avLst/>
          </a:prstGeom>
          <a:noFill/>
        </p:spPr>
        <p:txBody>
          <a:bodyPr wrap="square" rtlCol="0">
            <a:spAutoFit/>
          </a:bodyPr>
          <a:lstStyle/>
          <a:p>
            <a:r>
              <a:rPr lang="en-GB" sz="1200" b="1" i="1" dirty="0"/>
              <a:t>Student 8: Floating Figure Over a Landscape of Aliens</a:t>
            </a:r>
            <a:endParaRPr lang="en-US" sz="1200" i="1" dirty="0"/>
          </a:p>
        </p:txBody>
      </p:sp>
      <p:sp>
        <p:nvSpPr>
          <p:cNvPr id="13" name="TextBox 12">
            <a:extLst>
              <a:ext uri="{FF2B5EF4-FFF2-40B4-BE49-F238E27FC236}">
                <a16:creationId xmlns:a16="http://schemas.microsoft.com/office/drawing/2014/main" id="{959C310D-63F7-A04E-BECD-1B1D81AB1EFF}"/>
              </a:ext>
            </a:extLst>
          </p:cNvPr>
          <p:cNvSpPr txBox="1"/>
          <p:nvPr/>
        </p:nvSpPr>
        <p:spPr>
          <a:xfrm rot="10800000" flipV="1">
            <a:off x="993227" y="-32804"/>
            <a:ext cx="4963047" cy="2339102"/>
          </a:xfrm>
          <a:prstGeom prst="rect">
            <a:avLst/>
          </a:prstGeom>
          <a:noFill/>
        </p:spPr>
        <p:txBody>
          <a:bodyPr wrap="square" rtlCol="0">
            <a:spAutoFit/>
          </a:bodyPr>
          <a:lstStyle/>
          <a:p>
            <a:pPr>
              <a:lnSpc>
                <a:spcPct val="90000"/>
              </a:lnSpc>
              <a:spcAft>
                <a:spcPts val="600"/>
              </a:spcAft>
            </a:pPr>
            <a:r>
              <a:rPr lang="en-US" sz="1000" b="1" dirty="0"/>
              <a:t>Metaphorical self portrait</a:t>
            </a:r>
            <a:r>
              <a:rPr lang="en-US" sz="1000" b="1" dirty="0">
                <a:effectLst/>
              </a:rPr>
              <a:t> drawing/ Student 8 Quote :</a:t>
            </a:r>
          </a:p>
          <a:p>
            <a:pPr indent="-228600">
              <a:lnSpc>
                <a:spcPct val="90000"/>
              </a:lnSpc>
              <a:spcAft>
                <a:spcPts val="600"/>
              </a:spcAft>
              <a:buFont typeface="Arial" panose="020B0604020202020204" pitchFamily="34" charset="0"/>
              <a:buChar char="•"/>
            </a:pPr>
            <a:endParaRPr lang="en-US" sz="1000" dirty="0"/>
          </a:p>
          <a:p>
            <a:pPr>
              <a:lnSpc>
                <a:spcPct val="90000"/>
              </a:lnSpc>
              <a:spcAft>
                <a:spcPts val="600"/>
              </a:spcAft>
            </a:pPr>
            <a:r>
              <a:rPr lang="en-US" sz="1000" i="1" dirty="0">
                <a:effectLst/>
              </a:rPr>
              <a:t>“This is a drawing of a floating spaceman above a sea of small alien figures. ‘In my work I usually use the spaceman figure- I did the aliens behind because there are a lot of new people I don't know. When I was young, I used to think people were aliens. I would add lots of people into quite a small space. I like space and physics; I’m interested in it. I like the space suit because it's a hidden representation, but it’s something that humanity did that was bold despite not being able to see their identity. Perusing Art is a bold thing to do, I think. It feels exciting despite people, there is a jumble of lots of things happening. After a week of me starting the course, my mum got diagnosed with cancer, so starting something new with mum too is challenging.” </a:t>
            </a:r>
          </a:p>
          <a:p>
            <a:pPr indent="-228600">
              <a:lnSpc>
                <a:spcPct val="90000"/>
              </a:lnSpc>
              <a:spcAft>
                <a:spcPts val="600"/>
              </a:spcAft>
              <a:buFont typeface="Arial" panose="020B0604020202020204" pitchFamily="34" charset="0"/>
              <a:buChar char="•"/>
            </a:pPr>
            <a:endParaRPr lang="en-US" sz="1000" i="1" dirty="0"/>
          </a:p>
          <a:p>
            <a:pPr>
              <a:lnSpc>
                <a:spcPct val="90000"/>
              </a:lnSpc>
              <a:spcAft>
                <a:spcPts val="600"/>
              </a:spcAft>
            </a:pPr>
            <a:r>
              <a:rPr lang="en-US" sz="1000" i="1" dirty="0"/>
              <a:t>Observational Note: This student was both quietly reserved and a willing active participant. The emotional tone was one of calm, hope and thoughtfulness. </a:t>
            </a:r>
          </a:p>
        </p:txBody>
      </p:sp>
    </p:spTree>
    <p:extLst>
      <p:ext uri="{BB962C8B-B14F-4D97-AF65-F5344CB8AC3E}">
        <p14:creationId xmlns:p14="http://schemas.microsoft.com/office/powerpoint/2010/main" val="331856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F941A254-40EA-2449-8C02-D1D99EC5E57E}"/>
              </a:ext>
            </a:extLst>
          </p:cNvPr>
          <p:cNvSpPr txBox="1"/>
          <p:nvPr/>
        </p:nvSpPr>
        <p:spPr>
          <a:xfrm>
            <a:off x="876693" y="211015"/>
            <a:ext cx="3455821" cy="5770293"/>
          </a:xfrm>
          <a:prstGeom prst="rect">
            <a:avLst/>
          </a:prstGeom>
        </p:spPr>
        <p:txBody>
          <a:bodyPr vert="horz" lIns="91440" tIns="45720" rIns="91440" bIns="45720" rtlCol="0" anchor="t">
            <a:normAutofit/>
          </a:bodyPr>
          <a:lstStyle/>
          <a:p>
            <a:pPr marL="114300" lvl="0">
              <a:lnSpc>
                <a:spcPct val="90000"/>
              </a:lnSpc>
              <a:spcAft>
                <a:spcPts val="600"/>
              </a:spcAft>
            </a:pPr>
            <a:r>
              <a:rPr lang="en-US" sz="1100" b="1" dirty="0">
                <a:effectLst/>
              </a:rPr>
              <a:t> ‘</a:t>
            </a:r>
            <a:r>
              <a:rPr lang="en-US" sz="1100" b="1" dirty="0" err="1">
                <a:effectLst/>
              </a:rPr>
              <a:t>Stuckness</a:t>
            </a:r>
            <a:r>
              <a:rPr lang="en-US" sz="1100" b="1" dirty="0">
                <a:effectLst/>
              </a:rPr>
              <a:t>’ Methods: </a:t>
            </a:r>
            <a:r>
              <a:rPr lang="en-GB" sz="1100" dirty="0"/>
              <a:t>Addressing Barriers Through Reflection and Expression"</a:t>
            </a:r>
            <a:endParaRPr lang="en-US" sz="1100" b="1" dirty="0">
              <a:effectLst/>
            </a:endParaRPr>
          </a:p>
          <a:p>
            <a:pPr marL="114300" lvl="0">
              <a:lnSpc>
                <a:spcPct val="90000"/>
              </a:lnSpc>
              <a:spcAft>
                <a:spcPts val="600"/>
              </a:spcAft>
            </a:pPr>
            <a:endParaRPr lang="en-US" sz="1100" b="1" dirty="0"/>
          </a:p>
          <a:p>
            <a:pPr marL="114300" lvl="0">
              <a:lnSpc>
                <a:spcPct val="90000"/>
              </a:lnSpc>
              <a:spcAft>
                <a:spcPts val="600"/>
              </a:spcAft>
            </a:pPr>
            <a:endParaRPr lang="en-US" sz="1100" b="1" dirty="0">
              <a:effectLst/>
            </a:endParaRPr>
          </a:p>
          <a:p>
            <a:pPr marL="114300" lvl="0">
              <a:lnSpc>
                <a:spcPct val="90000"/>
              </a:lnSpc>
              <a:spcAft>
                <a:spcPts val="600"/>
              </a:spcAft>
            </a:pPr>
            <a:r>
              <a:rPr lang="en-US" sz="1100" b="1" dirty="0">
                <a:effectLst/>
              </a:rPr>
              <a:t>Student 4 drawing: Cropped Image: </a:t>
            </a:r>
            <a:r>
              <a:rPr lang="en-US" sz="1100" dirty="0">
                <a:effectLst/>
              </a:rPr>
              <a:t>a zoomed in version of a USB stick and big hand.</a:t>
            </a:r>
          </a:p>
          <a:p>
            <a:pPr marL="342900" lvl="0" indent="-228600">
              <a:lnSpc>
                <a:spcPct val="90000"/>
              </a:lnSpc>
              <a:spcAft>
                <a:spcPts val="600"/>
              </a:spcAft>
              <a:buFont typeface="Arial" panose="020B0604020202020204" pitchFamily="34" charset="0"/>
              <a:buChar char="•"/>
            </a:pPr>
            <a:endParaRPr lang="en-US" sz="1100" dirty="0"/>
          </a:p>
          <a:p>
            <a:pPr>
              <a:lnSpc>
                <a:spcPct val="90000"/>
              </a:lnSpc>
              <a:spcAft>
                <a:spcPts val="600"/>
              </a:spcAft>
            </a:pPr>
            <a:r>
              <a:rPr lang="en-US" sz="1100" dirty="0">
                <a:effectLst/>
              </a:rPr>
              <a:t>Tech and narrative are key. This is cyber reality, cyber awareness in the future- I wanted to push that in my sketchbook and that concept on the body. I’ve been inspired by cyber punk video games and bringing more realism and reality into it. It could all be worse for reality. I don't feel completely blocked- materials and sculptures and crafting 3D models (in cardboard and card) has been good, because it can bring more creativity quickly. Card and paper though I use a lot and it also means that I am running out of ideas. I should look for more materials in skips </a:t>
            </a:r>
            <a:r>
              <a:rPr lang="en-US" sz="1100" dirty="0" err="1">
                <a:effectLst/>
              </a:rPr>
              <a:t>etc</a:t>
            </a:r>
            <a:r>
              <a:rPr lang="en-US" sz="1100" dirty="0">
                <a:effectLst/>
              </a:rPr>
              <a:t> that is not card and paper- It’s on me to be organized to do that. I need to be more prepared with my materials. </a:t>
            </a:r>
          </a:p>
          <a:p>
            <a:pPr>
              <a:lnSpc>
                <a:spcPct val="90000"/>
              </a:lnSpc>
              <a:spcAft>
                <a:spcPts val="600"/>
              </a:spcAft>
            </a:pPr>
            <a:endParaRPr lang="en-US" sz="1100" i="1" dirty="0"/>
          </a:p>
          <a:p>
            <a:pPr>
              <a:lnSpc>
                <a:spcPct val="90000"/>
              </a:lnSpc>
              <a:spcAft>
                <a:spcPts val="600"/>
              </a:spcAft>
            </a:pPr>
            <a:r>
              <a:rPr lang="en-US" sz="1100" i="1" dirty="0"/>
              <a:t>Observational Note:</a:t>
            </a:r>
          </a:p>
          <a:p>
            <a:pPr>
              <a:lnSpc>
                <a:spcPct val="90000"/>
              </a:lnSpc>
              <a:spcAft>
                <a:spcPts val="600"/>
              </a:spcAft>
            </a:pPr>
            <a:r>
              <a:rPr lang="en-US" sz="1100" i="1" dirty="0"/>
              <a:t>     This student was both motivated and open, an active             participant. The emotional tone was one of curiosity, stimulation, regulation and awareness.</a:t>
            </a:r>
            <a:endParaRPr lang="en-US" sz="1100" dirty="0">
              <a:effectLst/>
            </a:endParaRPr>
          </a:p>
          <a:p>
            <a:pPr marL="342900" lvl="0" indent="-228600">
              <a:lnSpc>
                <a:spcPct val="90000"/>
              </a:lnSpc>
              <a:spcAft>
                <a:spcPts val="600"/>
              </a:spcAft>
              <a:buFont typeface="Arial" panose="020B0604020202020204" pitchFamily="34" charset="0"/>
              <a:buChar char="•"/>
            </a:pPr>
            <a:endParaRPr lang="en-US" sz="1100" dirty="0"/>
          </a:p>
          <a:p>
            <a:pPr indent="-228600">
              <a:lnSpc>
                <a:spcPct val="90000"/>
              </a:lnSpc>
              <a:spcAft>
                <a:spcPts val="600"/>
              </a:spcAft>
              <a:buFont typeface="Arial" panose="020B0604020202020204" pitchFamily="34" charset="0"/>
              <a:buChar char="•"/>
            </a:pPr>
            <a:endParaRPr lang="en-US" sz="1100" i="1" dirty="0"/>
          </a:p>
        </p:txBody>
      </p:sp>
      <p:pic>
        <p:nvPicPr>
          <p:cNvPr id="16" name="Picture 15">
            <a:extLst>
              <a:ext uri="{FF2B5EF4-FFF2-40B4-BE49-F238E27FC236}">
                <a16:creationId xmlns:a16="http://schemas.microsoft.com/office/drawing/2014/main" id="{8583EA15-B352-5F4B-84EF-7C53389968A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086726" y="10"/>
            <a:ext cx="7105273" cy="6857990"/>
          </a:xfrm>
          <a:prstGeom prst="rect">
            <a:avLst/>
          </a:prstGeom>
        </p:spPr>
      </p:pic>
    </p:spTree>
    <p:extLst>
      <p:ext uri="{BB962C8B-B14F-4D97-AF65-F5344CB8AC3E}">
        <p14:creationId xmlns:p14="http://schemas.microsoft.com/office/powerpoint/2010/main" val="2956127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3A996B-0043-1D46-A833-14DD7C1540A2}"/>
              </a:ext>
            </a:extLst>
          </p:cNvPr>
          <p:cNvPicPr>
            <a:picLocks noChangeAspect="1"/>
          </p:cNvPicPr>
          <p:nvPr/>
        </p:nvPicPr>
        <p:blipFill>
          <a:blip r:embed="rId3"/>
          <a:stretch>
            <a:fillRect/>
          </a:stretch>
        </p:blipFill>
        <p:spPr>
          <a:xfrm>
            <a:off x="1744845" y="797847"/>
            <a:ext cx="3112659" cy="5571066"/>
          </a:xfrm>
          <a:prstGeom prst="rect">
            <a:avLst/>
          </a:prstGeom>
        </p:spPr>
      </p:pic>
      <p:pic>
        <p:nvPicPr>
          <p:cNvPr id="5" name="Picture 4">
            <a:extLst>
              <a:ext uri="{FF2B5EF4-FFF2-40B4-BE49-F238E27FC236}">
                <a16:creationId xmlns:a16="http://schemas.microsoft.com/office/drawing/2014/main" id="{2341D179-B0B9-C747-889F-3C7C855BE788}"/>
              </a:ext>
            </a:extLst>
          </p:cNvPr>
          <p:cNvPicPr>
            <a:picLocks noChangeAspect="1"/>
          </p:cNvPicPr>
          <p:nvPr/>
        </p:nvPicPr>
        <p:blipFill>
          <a:blip r:embed="rId4"/>
          <a:stretch>
            <a:fillRect/>
          </a:stretch>
        </p:blipFill>
        <p:spPr>
          <a:xfrm>
            <a:off x="6653783" y="643467"/>
            <a:ext cx="4497830" cy="5571066"/>
          </a:xfrm>
          <a:prstGeom prst="rect">
            <a:avLst/>
          </a:prstGeom>
        </p:spPr>
      </p:pic>
      <p:sp>
        <p:nvSpPr>
          <p:cNvPr id="2" name="TextBox 1">
            <a:extLst>
              <a:ext uri="{FF2B5EF4-FFF2-40B4-BE49-F238E27FC236}">
                <a16:creationId xmlns:a16="http://schemas.microsoft.com/office/drawing/2014/main" id="{DF8E8339-30E9-1E4D-A2D8-846720307A3C}"/>
              </a:ext>
            </a:extLst>
          </p:cNvPr>
          <p:cNvSpPr txBox="1"/>
          <p:nvPr/>
        </p:nvSpPr>
        <p:spPr>
          <a:xfrm>
            <a:off x="1587304" y="-2864"/>
            <a:ext cx="9017391" cy="646331"/>
          </a:xfrm>
          <a:prstGeom prst="rect">
            <a:avLst/>
          </a:prstGeom>
          <a:noFill/>
        </p:spPr>
        <p:txBody>
          <a:bodyPr wrap="square" rtlCol="0">
            <a:spAutoFit/>
          </a:bodyPr>
          <a:lstStyle/>
          <a:p>
            <a:r>
              <a:rPr lang="en-GB" dirty="0"/>
              <a:t>Method Reflections Across Questionnaire</a:t>
            </a:r>
          </a:p>
          <a:p>
            <a:r>
              <a:rPr lang="en-GB" dirty="0"/>
              <a:t>Insights from Photovoice and ‘</a:t>
            </a:r>
            <a:r>
              <a:rPr lang="en-GB" dirty="0" err="1"/>
              <a:t>Stuckness</a:t>
            </a:r>
            <a:r>
              <a:rPr lang="en-GB" dirty="0"/>
              <a:t>’ Methods</a:t>
            </a:r>
            <a:endParaRPr lang="en-US" dirty="0"/>
          </a:p>
        </p:txBody>
      </p:sp>
    </p:spTree>
    <p:extLst>
      <p:ext uri="{BB962C8B-B14F-4D97-AF65-F5344CB8AC3E}">
        <p14:creationId xmlns:p14="http://schemas.microsoft.com/office/powerpoint/2010/main" val="2401197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C2A56D-04B0-E348-A6BA-C711DDD550E8}"/>
              </a:ext>
            </a:extLst>
          </p:cNvPr>
          <p:cNvSpPr txBox="1"/>
          <p:nvPr/>
        </p:nvSpPr>
        <p:spPr>
          <a:xfrm>
            <a:off x="3088586" y="305068"/>
            <a:ext cx="7698544" cy="7232749"/>
          </a:xfrm>
          <a:prstGeom prst="rect">
            <a:avLst/>
          </a:prstGeom>
          <a:noFill/>
        </p:spPr>
        <p:txBody>
          <a:bodyPr wrap="square">
            <a:spAutoFit/>
          </a:bodyPr>
          <a:lstStyle/>
          <a:p>
            <a:endParaRPr lang="en-GB" sz="1600" b="1" u="sng" dirty="0"/>
          </a:p>
          <a:p>
            <a:endParaRPr lang="en-GB" sz="1600" b="1" u="sng" dirty="0"/>
          </a:p>
          <a:p>
            <a:r>
              <a:rPr lang="en-GB" sz="1600" b="1" u="sng" dirty="0"/>
              <a:t>Actionable next steps </a:t>
            </a:r>
          </a:p>
          <a:p>
            <a:endParaRPr lang="en-GB" sz="1600" b="1" u="sng" dirty="0"/>
          </a:p>
          <a:p>
            <a:endParaRPr lang="en-GB" sz="1600" b="1" u="sng" dirty="0"/>
          </a:p>
          <a:p>
            <a:r>
              <a:rPr lang="en-GB" sz="1600" b="1" dirty="0"/>
              <a:t>Flexible Structures and Alternative Support</a:t>
            </a:r>
            <a:r>
              <a:rPr lang="en-GB" sz="1600" dirty="0"/>
              <a:t>: Introduce peer feedback groups to enhance connection, reflection, and support emotional and artistic growth within curriculum constraints.</a:t>
            </a:r>
          </a:p>
          <a:p>
            <a:endParaRPr lang="en-GB" sz="1600" b="1" u="sng" dirty="0"/>
          </a:p>
          <a:p>
            <a:r>
              <a:rPr lang="en-GB" sz="1600" b="1" dirty="0"/>
              <a:t>Refine Tutorial Structures</a:t>
            </a:r>
            <a:r>
              <a:rPr lang="en-GB" sz="1600" dirty="0"/>
              <a:t>: Break tutorials into focused segments (one-on-one for creative practice, group discussions for emotional connection).</a:t>
            </a:r>
          </a:p>
          <a:p>
            <a:endParaRPr lang="en-GB" sz="1600" b="1" u="sng" dirty="0"/>
          </a:p>
          <a:p>
            <a:r>
              <a:rPr lang="en-GB" sz="1600" b="1" dirty="0"/>
              <a:t>Share Findings with Faculty for Curriculum Planning</a:t>
            </a:r>
            <a:r>
              <a:rPr lang="en-GB" sz="1600" dirty="0"/>
              <a:t>: Present research insights on fostering inclusion and belonging within current curriculum constraints.</a:t>
            </a:r>
          </a:p>
          <a:p>
            <a:endParaRPr lang="en-GB" sz="1600" b="1" u="sng" dirty="0"/>
          </a:p>
          <a:p>
            <a:endParaRPr lang="en-GB" sz="1600" dirty="0"/>
          </a:p>
          <a:p>
            <a:pPr>
              <a:buFont typeface="Arial" panose="020B0604020202020204" pitchFamily="34" charset="0"/>
              <a:buChar char="•"/>
            </a:pPr>
            <a:r>
              <a:rPr lang="en-GB" sz="1600" b="1" dirty="0"/>
              <a:t>Introduce Group Discussions</a:t>
            </a:r>
            <a:r>
              <a:rPr lang="en-GB" sz="1600" dirty="0"/>
              <a:t>: Encourage peer-to-peer connections for emotional and artistic support. Offer additional resources like online guides or peer mentors for students struggling with challenges.</a:t>
            </a:r>
          </a:p>
          <a:p>
            <a:pPr>
              <a:buFont typeface="Arial" panose="020B0604020202020204" pitchFamily="34" charset="0"/>
              <a:buChar char="•"/>
            </a:pPr>
            <a:endParaRPr lang="en-GB" sz="1600" dirty="0"/>
          </a:p>
          <a:p>
            <a:endParaRPr lang="en-GB" sz="1600" dirty="0"/>
          </a:p>
          <a:p>
            <a:r>
              <a:rPr lang="en-GB" sz="1600" b="1" dirty="0"/>
              <a:t>Increase Survey Response Rates</a:t>
            </a:r>
            <a:r>
              <a:rPr lang="en-GB" sz="1600" dirty="0"/>
              <a:t>: Use incentives or in-class feedback forms to gather more insight and actionable data.</a:t>
            </a:r>
          </a:p>
          <a:p>
            <a:endParaRPr lang="en-GB" sz="1600" dirty="0"/>
          </a:p>
          <a:p>
            <a:endParaRPr lang="en-GB" sz="1600" dirty="0"/>
          </a:p>
          <a:p>
            <a:endParaRPr lang="en-GB" sz="1600" dirty="0"/>
          </a:p>
          <a:p>
            <a:endParaRPr lang="en-GB" sz="1600" dirty="0"/>
          </a:p>
          <a:p>
            <a:br>
              <a:rPr lang="en-GB" sz="1600" dirty="0"/>
            </a:br>
            <a:endParaRPr lang="en-US" sz="1600" dirty="0"/>
          </a:p>
        </p:txBody>
      </p:sp>
    </p:spTree>
    <p:extLst>
      <p:ext uri="{BB962C8B-B14F-4D97-AF65-F5344CB8AC3E}">
        <p14:creationId xmlns:p14="http://schemas.microsoft.com/office/powerpoint/2010/main" val="1425295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6398F6-15F2-DB43-AB8A-76D2547F1D22}"/>
              </a:ext>
            </a:extLst>
          </p:cNvPr>
          <p:cNvSpPr txBox="1"/>
          <p:nvPr/>
        </p:nvSpPr>
        <p:spPr>
          <a:xfrm>
            <a:off x="2004646" y="298938"/>
            <a:ext cx="6699739"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References and Bibliography </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
        <p:nvSpPr>
          <p:cNvPr id="14" name="TextBox 13">
            <a:extLst>
              <a:ext uri="{FF2B5EF4-FFF2-40B4-BE49-F238E27FC236}">
                <a16:creationId xmlns:a16="http://schemas.microsoft.com/office/drawing/2014/main" id="{FCD1CB39-6A36-9C4E-A286-6CB1B03116FB}"/>
              </a:ext>
            </a:extLst>
          </p:cNvPr>
          <p:cNvSpPr txBox="1"/>
          <p:nvPr/>
        </p:nvSpPr>
        <p:spPr>
          <a:xfrm>
            <a:off x="949570" y="668270"/>
            <a:ext cx="10304584" cy="563231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Allen, K.-A., </a:t>
            </a:r>
            <a:r>
              <a:rPr kumimoji="0" lang="en-US" altLang="en-US" sz="1800" b="1"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Slaten</a:t>
            </a:r>
            <a:r>
              <a:rPr kumimoji="0" lang="en-US" altLang="en-US" sz="1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C., Hong, S., Lan, M., Craig, H., May, F. &amp; Counted, V. (2024)</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sz="1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Belonging in Higher Education: A Twenty-Year Systematic Review</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Monash University, Australia; University of Missouri-Columbia, United States of America; Sunway University, Malaysia; Parenting Research Centre, Australia; Regent University, United States of America. Available at: file:///Users/</a:t>
            </a:r>
            <a:r>
              <a:rPr kumimoji="0" lang="en-US" altLang="en-US" sz="1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rebeccaharper</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/Downloads/</a:t>
            </a:r>
            <a:r>
              <a:rPr kumimoji="0" lang="en-US" altLang="en-US" sz="1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AllenGalley.pdf</a:t>
            </a: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Allen, K.-A. &amp; Kern, P. (2017)</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sz="1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Enhancing Wellbeing and Community in Higher Education</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London: Routledge.</a:t>
            </a: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Anderman, L. H. &amp; Freeman, T. M. (2004)</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‘Student Motivation and Belonging in Schools: An Ecological Perspective.’ </a:t>
            </a:r>
            <a:r>
              <a:rPr kumimoji="0" lang="en-US" altLang="en-US" sz="1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Educational Psychology Review</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16(1), pp. 9-14. Available at: https://</a:t>
            </a:r>
            <a:r>
              <a:rPr kumimoji="0" lang="en-US" altLang="en-US" sz="1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doi.org</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/10.1023/B:EDPR.0000012349.77322.e8</a:t>
            </a: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Ahmed, S. (2017)</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sz="1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Living a Feminist Life</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Durham: Duke University Press. Available at: </a:t>
            </a:r>
            <a:r>
              <a:rPr kumimoji="0" lang="en-US" altLang="en-US" sz="1800" b="0" i="0" u="none" strike="noStrike" cap="none" normalizeH="0" baseline="0" dirty="0">
                <a:ln>
                  <a:noFill/>
                </a:ln>
                <a:solidFill>
                  <a:srgbClr val="0000FF"/>
                </a:solidFill>
                <a:effectLst/>
                <a:latin typeface="Arial" panose="020B0604020202020204" pitchFamily="34" charset="0"/>
                <a:ea typeface="Times New Roman" panose="02020603050405020304" pitchFamily="18" charset="0"/>
                <a:hlinkClick r:id="rId3"/>
              </a:rPr>
              <a:t>https://doi.org/10.1215/9780822373377</a:t>
            </a: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Blake, S., Capper, G., &amp; Jackson, A. (2022)</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sz="1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Building Belonging in Higher Education: Recommendations for developing an integrated institutional approach</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Available at: </a:t>
            </a:r>
            <a:r>
              <a:rPr kumimoji="0" lang="en-US" altLang="en-US" sz="1800" b="0" i="0" u="none" strike="noStrike" cap="none" normalizeH="0" baseline="0" dirty="0">
                <a:ln>
                  <a:noFill/>
                </a:ln>
                <a:solidFill>
                  <a:srgbClr val="0000FF"/>
                </a:solidFill>
                <a:effectLst/>
                <a:latin typeface="Arial" panose="020B0604020202020204" pitchFamily="34" charset="0"/>
                <a:ea typeface="Times New Roman" panose="02020603050405020304" pitchFamily="18" charset="0"/>
                <a:hlinkClick r:id="rId4"/>
              </a:rPr>
              <a:t>https://wonkhe.com/wp-content/wonkhe-uploads/2022/10/Building-Belonging-October-2022.pdf</a:t>
            </a: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Bollas</a:t>
            </a:r>
            <a:r>
              <a:rPr kumimoji="0" lang="en-US" altLang="en-US" sz="1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C. (2002)</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sz="1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The Shadow of the Object: Psychoanalysis of the Unthought Known</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London: Routledge.</a:t>
            </a: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Chilton, L., et al. (2015)</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‘Creative Methods for Understanding the Incomprehensible: Working with Children in Need of Mental Health Support.’ </a:t>
            </a:r>
            <a:r>
              <a:rPr kumimoji="0" lang="en-US" altLang="en-US" sz="1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Art Therapy</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32(1), pp. 26-32.</a:t>
            </a: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Converse, J.M. &amp; Presser, S. (2011)</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sz="1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Questionnaire Design: Theory and Best Practices</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Chicago:</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27895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659C09-A6D5-3540-8981-AA72A7FDD961}"/>
              </a:ext>
            </a:extLst>
          </p:cNvPr>
          <p:cNvSpPr txBox="1"/>
          <p:nvPr/>
        </p:nvSpPr>
        <p:spPr>
          <a:xfrm>
            <a:off x="1195754" y="228600"/>
            <a:ext cx="9917723" cy="664797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University of Chicago Press. Available at: </a:t>
            </a:r>
            <a:r>
              <a:rPr kumimoji="0" lang="en-US" altLang="en-US" sz="1800" b="0" i="0" u="none" strike="noStrike" cap="none" normalizeH="0" baseline="0" dirty="0">
                <a:ln>
                  <a:noFill/>
                </a:ln>
                <a:solidFill>
                  <a:srgbClr val="0000FF"/>
                </a:solidFill>
                <a:effectLst/>
                <a:latin typeface="Arial" panose="020B0604020202020204" pitchFamily="34" charset="0"/>
                <a:ea typeface="Times New Roman" panose="02020603050405020304" pitchFamily="18" charset="0"/>
                <a:hlinkClick r:id="rId3"/>
              </a:rPr>
              <a:t>https://press.uchicago.edu/ucp/books/book/chicago/Q/bo3622079.html</a:t>
            </a: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Czamanski</a:t>
            </a:r>
            <a:r>
              <a:rPr kumimoji="0" lang="en-US" altLang="en-US" sz="1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-Cohen, J. &amp; </a:t>
            </a:r>
            <a:r>
              <a:rPr kumimoji="0" lang="en-US" altLang="en-US" sz="1800" b="1"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Weihs</a:t>
            </a:r>
            <a:r>
              <a:rPr kumimoji="0" lang="en-US" altLang="en-US" sz="1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K. L. (2016)</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‘Creative Arts Therapies for Healing Trauma: A Systematic Review.’ </a:t>
            </a:r>
            <a:r>
              <a:rPr kumimoji="0" lang="en-US" altLang="en-US" sz="1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Psychology of Trauma: Theory, Research, Practice, and Policy</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8(6), pp. 752-761. Available at: </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hlinkClick r:id="rId4"/>
              </a:rPr>
              <a:t>https://doi.org/10.1037/tra0000227</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Gerber, N., </a:t>
            </a:r>
            <a:r>
              <a:rPr kumimoji="0" lang="en-US" altLang="en-US" sz="1800" b="1"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Bryl</a:t>
            </a:r>
            <a:r>
              <a:rPr kumimoji="0" lang="en-US" altLang="en-US" sz="1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K., Potvin, N., &amp; Blank, C.A. (2018)</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sz="1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Arts-Based Research Approaches to Studying Mechanisms of Change in the Creative Arts Therapies</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Frontiers in Psychology. Available at: https://</a:t>
            </a:r>
            <a:r>
              <a:rPr kumimoji="0" lang="en-US" altLang="en-US" sz="1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doi.org</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/10.3389/fpsyg.2018.02076/full</a:t>
            </a: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Hagerty, B. M., et al. (1992)</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‘Sense of Belonging: A Vital Mental Health Concept.’ </a:t>
            </a:r>
            <a:r>
              <a:rPr kumimoji="0" lang="en-US" altLang="en-US" sz="1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Nursing Research</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41(3), pp. 173-178. Available at: https://</a:t>
            </a:r>
            <a:r>
              <a:rPr kumimoji="0" lang="en-US" altLang="en-US" sz="1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doi.org</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/10.1097/00006199-199205000-00002</a:t>
            </a: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HEPI (2022)</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‘To Encourage a Sense of Belonging Among Students, Avoid Excessive Focus on Identity Differences and Increase Engagement with Local Communities.’ Available at: </a:t>
            </a:r>
            <a:r>
              <a:rPr kumimoji="0" lang="en-US" altLang="en-US" sz="1800" b="0" i="0" u="none" strike="noStrike" cap="none" normalizeH="0" baseline="0" dirty="0">
                <a:ln>
                  <a:noFill/>
                </a:ln>
                <a:solidFill>
                  <a:srgbClr val="0000FF"/>
                </a:solidFill>
                <a:effectLst/>
                <a:latin typeface="Arial" panose="020B0604020202020204" pitchFamily="34" charset="0"/>
                <a:ea typeface="Times New Roman" panose="02020603050405020304" pitchFamily="18" charset="0"/>
                <a:hlinkClick r:id="rId5"/>
              </a:rPr>
              <a:t>https://www.fenews.co.uk/education/to-encourage-a-sense-of-belonging-among-students-avoid-excessive-focus-on-identity-differences-and-increase-engagement-with-local-communities/</a:t>
            </a: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Jokela, T. &amp; </a:t>
            </a:r>
            <a:r>
              <a:rPr kumimoji="0" lang="en-US" altLang="en-US" sz="1800" b="1"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Huhmarniemi</a:t>
            </a:r>
            <a:r>
              <a:rPr kumimoji="0" lang="en-US" altLang="en-US" sz="1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M. (2008)</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sz="1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Art-Based Action Research in the Development Work of Arts and Art Education</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University of Lapland, Faculty of Art and Design.</a:t>
            </a: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Kara, H. (2015)</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sz="1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Creative Research Practice Guide</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London: Sage Publications.</a:t>
            </a: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Kwon, D. (2022)</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‘The Push for Citational Justice in Science,’ </a:t>
            </a:r>
            <a:r>
              <a:rPr kumimoji="0" lang="en-US" altLang="en-US" sz="1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Nature</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610(1), pp. 123–125. Available at: </a:t>
            </a:r>
            <a:r>
              <a:rPr kumimoji="0" lang="en-US" altLang="en-US" sz="1800" b="0" i="0" u="none" strike="noStrike" cap="none" normalizeH="0" baseline="0" dirty="0">
                <a:ln>
                  <a:noFill/>
                </a:ln>
                <a:solidFill>
                  <a:srgbClr val="0000FF"/>
                </a:solidFill>
                <a:effectLst/>
                <a:latin typeface="Arial" panose="020B0604020202020204" pitchFamily="34" charset="0"/>
                <a:ea typeface="Times New Roman" panose="02020603050405020304" pitchFamily="18" charset="0"/>
                <a:hlinkClick r:id="rId6"/>
              </a:rPr>
              <a:t>https://www.nature.com/articles/d41586-022-03049-0</a:t>
            </a: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Lury</a:t>
            </a:r>
            <a:r>
              <a:rPr kumimoji="0" lang="en-US" altLang="en-US" sz="1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C. &amp; Wakeford, N. (2012)</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‘Inventive Methods: Happening at the Social,’ </a:t>
            </a:r>
            <a:r>
              <a:rPr kumimoji="0" lang="en-US" altLang="en-US" sz="1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Creative Methods Conference</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t>
            </a: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62345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55DEB2-5B89-4F43-9A5A-F4F92343A287}"/>
              </a:ext>
            </a:extLst>
          </p:cNvPr>
          <p:cNvSpPr txBox="1"/>
          <p:nvPr/>
        </p:nvSpPr>
        <p:spPr>
          <a:xfrm>
            <a:off x="1230923" y="316522"/>
            <a:ext cx="9741877" cy="535531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McNiff, J. &amp; Whitehead, J. (2009)</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sz="1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Doing and Writing Action Research</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London: Sage Publications.</a:t>
            </a: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Smith, C. (2018)</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sz="1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Cite Black Women: A Movement for Citational Justice</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Available at: </a:t>
            </a:r>
            <a:r>
              <a:rPr kumimoji="0" lang="en-US" altLang="en-US" sz="1800" b="0" i="0" u="none" strike="noStrike" cap="none" normalizeH="0" baseline="0" dirty="0">
                <a:ln>
                  <a:noFill/>
                </a:ln>
                <a:solidFill>
                  <a:srgbClr val="0000FF"/>
                </a:solidFill>
                <a:effectLst/>
                <a:latin typeface="Arial" panose="020B0604020202020204" pitchFamily="34" charset="0"/>
                <a:ea typeface="Times New Roman" panose="02020603050405020304" pitchFamily="18" charset="0"/>
                <a:hlinkClick r:id="rId3"/>
              </a:rPr>
              <a:t>https://www.citeblackwomencollective.org</a:t>
            </a: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Templin, C. (2020)</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‘The Importance of Citation in Feminist Research’, </a:t>
            </a:r>
            <a:r>
              <a:rPr kumimoji="0" lang="en-US" altLang="en-US" sz="1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Feminist Research Blog</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Available at: </a:t>
            </a:r>
            <a:r>
              <a:rPr kumimoji="0" lang="en-US" altLang="en-US" sz="1800" b="0" i="0" u="none" strike="noStrike" cap="none" normalizeH="0" baseline="0" dirty="0">
                <a:ln>
                  <a:noFill/>
                </a:ln>
                <a:solidFill>
                  <a:srgbClr val="0000FF"/>
                </a:solidFill>
                <a:effectLst/>
                <a:latin typeface="Arial" panose="020B0604020202020204" pitchFamily="34" charset="0"/>
                <a:ea typeface="Times New Roman" panose="02020603050405020304" pitchFamily="18" charset="0"/>
                <a:hlinkClick r:id="rId4"/>
              </a:rPr>
              <a:t>https://feministresearch.org/the-importance-of-citation-in-feminist-research/</a:t>
            </a: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Vytniorgu</a:t>
            </a:r>
            <a:r>
              <a:rPr kumimoji="0" lang="en-US" altLang="en-US" sz="1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R. (2022)</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sz="1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Student Belonging and the Wider Context</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HEPI Policy Note 39. Available at: </a:t>
            </a:r>
            <a:r>
              <a:rPr kumimoji="0" lang="en-US" altLang="en-US" sz="1800" b="0" i="0" u="none" strike="noStrike" cap="none" normalizeH="0" baseline="0" dirty="0">
                <a:ln>
                  <a:noFill/>
                </a:ln>
                <a:solidFill>
                  <a:srgbClr val="0000FF"/>
                </a:solidFill>
                <a:effectLst/>
                <a:latin typeface="Arial" panose="020B0604020202020204" pitchFamily="34" charset="0"/>
                <a:ea typeface="Times New Roman" panose="02020603050405020304" pitchFamily="18" charset="0"/>
                <a:hlinkClick r:id="rId5"/>
              </a:rPr>
              <a:t>https://www.hepi.ac.uk/2022/11/17/student-belonging-and-the-wider-context/</a:t>
            </a: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Wang, C. (1997)</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‘Photovoice: Concept, Methodology, and Use for Participatory Needs Assessment,’ </a:t>
            </a:r>
            <a:r>
              <a:rPr kumimoji="0" lang="en-US" altLang="en-US" sz="1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Health Education &amp; Behavior</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24(3), pp. 369-387. Available at: https://</a:t>
            </a:r>
            <a:r>
              <a:rPr kumimoji="0" lang="en-US" altLang="en-US" sz="1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doi.org</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/10.1177/109019819702400307</a:t>
            </a: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Wass, R. (2019)</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sz="1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Photovoice as a Research Method for Higher Education Research</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sz="1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Higher Education Research and Development</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39(6), pp. 1-17. Available at: https://</a:t>
            </a:r>
            <a:r>
              <a:rPr kumimoji="0" lang="en-US" altLang="en-US" sz="1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doi.org</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/10.1080/07294360.2019.1692791</a:t>
            </a: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Wass, R., Anderson, V. R., </a:t>
            </a:r>
            <a:r>
              <a:rPr kumimoji="0" lang="en-US" altLang="en-US" sz="1800" b="1"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Rabello</a:t>
            </a:r>
            <a:r>
              <a:rPr kumimoji="0" lang="en-US" altLang="en-US" sz="1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R. C. C., &amp; Golding, C. (2019)</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sz="1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Photovoice as a Research Method for Higher Education Research</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sz="1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Higher Education Research and Development</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39(6), pp. 1-17. Available at: </a:t>
            </a:r>
            <a:r>
              <a:rPr kumimoji="0" lang="en-US" altLang="en-US" sz="1800" b="0" i="0" u="none" strike="noStrike" cap="none" normalizeH="0" baseline="0" dirty="0">
                <a:ln>
                  <a:noFill/>
                </a:ln>
                <a:solidFill>
                  <a:srgbClr val="0000FF"/>
                </a:solidFill>
                <a:effectLst/>
                <a:latin typeface="Arial" panose="020B0604020202020204" pitchFamily="34" charset="0"/>
                <a:ea typeface="Times New Roman" panose="02020603050405020304" pitchFamily="18" charset="0"/>
                <a:hlinkClick r:id="rId6"/>
              </a:rPr>
              <a:t>https://www.researchgate.net/publication/337557668_Photovoice_as_a_research_method_for_higher_education_research</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67894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extBox 3">
            <a:extLst>
              <a:ext uri="{FF2B5EF4-FFF2-40B4-BE49-F238E27FC236}">
                <a16:creationId xmlns:a16="http://schemas.microsoft.com/office/drawing/2014/main" id="{45CFB4E7-8A7B-C8D2-F9F7-E3C0401CEF32}"/>
              </a:ext>
            </a:extLst>
          </p:cNvPr>
          <p:cNvGraphicFramePr/>
          <p:nvPr>
            <p:extLst>
              <p:ext uri="{D42A27DB-BD31-4B8C-83A1-F6EECF244321}">
                <p14:modId xmlns:p14="http://schemas.microsoft.com/office/powerpoint/2010/main" val="510548059"/>
              </p:ext>
            </p:extLst>
          </p:nvPr>
        </p:nvGraphicFramePr>
        <p:xfrm>
          <a:off x="3049030" y="509954"/>
          <a:ext cx="6098058" cy="6289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61696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5" name="Picture 1" descr="page30image3833120">
            <a:extLst>
              <a:ext uri="{FF2B5EF4-FFF2-40B4-BE49-F238E27FC236}">
                <a16:creationId xmlns:a16="http://schemas.microsoft.com/office/drawing/2014/main" id="{A21B8406-9143-9E45-9D36-9DD06EB1B08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flipH="1">
            <a:off x="1016407" y="640080"/>
            <a:ext cx="3562916" cy="5374256"/>
          </a:xfrm>
          <a:prstGeom prst="rect">
            <a:avLst/>
          </a:prstGeom>
          <a:noFill/>
          <a:extLst>
            <a:ext uri="{909E8E84-426E-40DD-AFC4-6F175D3DCCD1}">
              <a14:hiddenFill xmlns:a14="http://schemas.microsoft.com/office/drawing/2010/main">
                <a:solidFill>
                  <a:srgbClr val="FFFFFF"/>
                </a:solidFill>
              </a14:hiddenFill>
            </a:ext>
          </a:extLst>
        </p:spPr>
      </p:pic>
      <p:sp>
        <p:nvSpPr>
          <p:cNvPr id="1114" name="TextBox 1">
            <a:extLst>
              <a:ext uri="{FF2B5EF4-FFF2-40B4-BE49-F238E27FC236}">
                <a16:creationId xmlns:a16="http://schemas.microsoft.com/office/drawing/2014/main" id="{A380B433-9FAA-C941-88D2-0D2D39022888}"/>
              </a:ext>
            </a:extLst>
          </p:cNvPr>
          <p:cNvSpPr txBox="1"/>
          <p:nvPr/>
        </p:nvSpPr>
        <p:spPr>
          <a:xfrm>
            <a:off x="6096000" y="640080"/>
            <a:ext cx="4606635" cy="5600000"/>
          </a:xfrm>
          <a:prstGeom prst="rect">
            <a:avLst/>
          </a:prstGeom>
        </p:spPr>
        <p:txBody>
          <a:bodyPr vert="horz" lIns="91440" tIns="45720" rIns="91440" bIns="45720" rtlCol="0" anchor="ctr">
            <a:noAutofit/>
          </a:bodyPr>
          <a:lstStyle/>
          <a:p>
            <a:pPr>
              <a:lnSpc>
                <a:spcPct val="90000"/>
              </a:lnSpc>
              <a:spcAft>
                <a:spcPts val="600"/>
              </a:spcAft>
            </a:pPr>
            <a:endParaRPr lang="en-US" sz="1050" dirty="0">
              <a:latin typeface="+mj-lt"/>
            </a:endParaRPr>
          </a:p>
          <a:p>
            <a:pPr>
              <a:lnSpc>
                <a:spcPct val="90000"/>
              </a:lnSpc>
              <a:spcAft>
                <a:spcPts val="600"/>
              </a:spcAft>
            </a:pPr>
            <a:r>
              <a:rPr lang="en-US" sz="1050" u="sng" dirty="0">
                <a:latin typeface="+mj-lt"/>
              </a:rPr>
              <a:t>   About Me:  </a:t>
            </a:r>
          </a:p>
          <a:p>
            <a:pPr>
              <a:lnSpc>
                <a:spcPct val="90000"/>
              </a:lnSpc>
              <a:spcAft>
                <a:spcPts val="600"/>
              </a:spcAft>
            </a:pPr>
            <a:r>
              <a:rPr lang="en-US" sz="1050" u="sng" dirty="0">
                <a:latin typeface="+mj-lt"/>
              </a:rPr>
              <a:t>* </a:t>
            </a:r>
            <a:r>
              <a:rPr lang="en-US" sz="1050" dirty="0">
                <a:latin typeface="+mj-lt"/>
              </a:rPr>
              <a:t>Rebecca Harper </a:t>
            </a:r>
          </a:p>
          <a:p>
            <a:pPr>
              <a:lnSpc>
                <a:spcPct val="90000"/>
              </a:lnSpc>
              <a:spcAft>
                <a:spcPts val="600"/>
              </a:spcAft>
            </a:pPr>
            <a:r>
              <a:rPr lang="en-US" sz="1050" dirty="0">
                <a:latin typeface="+mj-lt"/>
              </a:rPr>
              <a:t>* Born and living in London</a:t>
            </a:r>
          </a:p>
          <a:p>
            <a:pPr marL="171450" indent="-171450">
              <a:lnSpc>
                <a:spcPct val="90000"/>
              </a:lnSpc>
              <a:spcAft>
                <a:spcPts val="600"/>
              </a:spcAft>
              <a:buFont typeface="Arial" panose="020B0604020202020204" pitchFamily="34" charset="0"/>
              <a:buChar char="•"/>
            </a:pPr>
            <a:endParaRPr lang="en-US" sz="1050" u="sng" dirty="0">
              <a:latin typeface="+mj-lt"/>
            </a:endParaRPr>
          </a:p>
          <a:p>
            <a:pPr marL="171450" indent="-171450">
              <a:lnSpc>
                <a:spcPct val="90000"/>
              </a:lnSpc>
              <a:spcAft>
                <a:spcPts val="600"/>
              </a:spcAft>
              <a:buFont typeface="Arial" panose="020B0604020202020204" pitchFamily="34" charset="0"/>
              <a:buChar char="•"/>
            </a:pPr>
            <a:r>
              <a:rPr lang="en-US" sz="1050" u="sng" dirty="0">
                <a:latin typeface="+mj-lt"/>
              </a:rPr>
              <a:t>Education:</a:t>
            </a:r>
          </a:p>
          <a:p>
            <a:pPr marL="171450" indent="-171450">
              <a:lnSpc>
                <a:spcPct val="90000"/>
              </a:lnSpc>
              <a:spcAft>
                <a:spcPts val="600"/>
              </a:spcAft>
              <a:buFont typeface="Arial" panose="020B0604020202020204" pitchFamily="34" charset="0"/>
              <a:buChar char="•"/>
            </a:pPr>
            <a:r>
              <a:rPr lang="en-US" sz="1050" dirty="0">
                <a:latin typeface="+mj-lt"/>
              </a:rPr>
              <a:t>Varied experience of Comprehensive and Private School</a:t>
            </a:r>
          </a:p>
          <a:p>
            <a:pPr marL="171450" indent="-171450">
              <a:lnSpc>
                <a:spcPct val="90000"/>
              </a:lnSpc>
              <a:spcAft>
                <a:spcPts val="600"/>
              </a:spcAft>
              <a:buFont typeface="Arial" panose="020B0604020202020204" pitchFamily="34" charset="0"/>
              <a:buChar char="•"/>
            </a:pPr>
            <a:r>
              <a:rPr lang="en-US" sz="1050" dirty="0">
                <a:latin typeface="+mj-lt"/>
              </a:rPr>
              <a:t>BA Hons Fine Art UWE</a:t>
            </a:r>
          </a:p>
          <a:p>
            <a:pPr marL="171450" indent="-171450">
              <a:lnSpc>
                <a:spcPct val="90000"/>
              </a:lnSpc>
              <a:spcAft>
                <a:spcPts val="600"/>
              </a:spcAft>
              <a:buFont typeface="Arial" panose="020B0604020202020204" pitchFamily="34" charset="0"/>
              <a:buChar char="•"/>
            </a:pPr>
            <a:r>
              <a:rPr lang="en-US" sz="1050" dirty="0">
                <a:latin typeface="+mj-lt"/>
              </a:rPr>
              <a:t>Royal Drawing School Postgraduate </a:t>
            </a:r>
          </a:p>
          <a:p>
            <a:pPr marL="171450" indent="-171450">
              <a:lnSpc>
                <a:spcPct val="90000"/>
              </a:lnSpc>
              <a:spcAft>
                <a:spcPts val="600"/>
              </a:spcAft>
              <a:buFont typeface="Arial" panose="020B0604020202020204" pitchFamily="34" charset="0"/>
              <a:buChar char="•"/>
            </a:pPr>
            <a:r>
              <a:rPr lang="en-US" sz="1050" dirty="0" err="1">
                <a:latin typeface="+mj-lt"/>
              </a:rPr>
              <a:t>Turps</a:t>
            </a:r>
            <a:r>
              <a:rPr lang="en-US" sz="1050" dirty="0">
                <a:latin typeface="+mj-lt"/>
              </a:rPr>
              <a:t> Art School Postgraduate </a:t>
            </a:r>
          </a:p>
          <a:p>
            <a:pPr marL="171450" indent="-171450">
              <a:lnSpc>
                <a:spcPct val="90000"/>
              </a:lnSpc>
              <a:spcAft>
                <a:spcPts val="600"/>
              </a:spcAft>
              <a:buFont typeface="Arial" panose="020B0604020202020204" pitchFamily="34" charset="0"/>
              <a:buChar char="•"/>
            </a:pPr>
            <a:endParaRPr lang="en-US" sz="1050" dirty="0">
              <a:latin typeface="+mj-lt"/>
            </a:endParaRPr>
          </a:p>
          <a:p>
            <a:pPr marL="171450" indent="-171450">
              <a:lnSpc>
                <a:spcPct val="90000"/>
              </a:lnSpc>
              <a:spcAft>
                <a:spcPts val="600"/>
              </a:spcAft>
              <a:buFont typeface="Arial" panose="020B0604020202020204" pitchFamily="34" charset="0"/>
              <a:buChar char="•"/>
            </a:pPr>
            <a:r>
              <a:rPr lang="en-US" sz="1050" u="sng" dirty="0">
                <a:latin typeface="+mj-lt"/>
              </a:rPr>
              <a:t>Fine Art Practice: </a:t>
            </a:r>
          </a:p>
          <a:p>
            <a:pPr marL="171450" indent="-171450">
              <a:lnSpc>
                <a:spcPct val="90000"/>
              </a:lnSpc>
              <a:spcAft>
                <a:spcPts val="600"/>
              </a:spcAft>
              <a:buFont typeface="Arial" panose="020B0604020202020204" pitchFamily="34" charset="0"/>
              <a:buChar char="•"/>
            </a:pPr>
            <a:r>
              <a:rPr lang="en-US" sz="1050" dirty="0">
                <a:latin typeface="+mj-lt"/>
              </a:rPr>
              <a:t>Painter </a:t>
            </a:r>
          </a:p>
          <a:p>
            <a:pPr>
              <a:lnSpc>
                <a:spcPct val="90000"/>
              </a:lnSpc>
              <a:spcAft>
                <a:spcPts val="600"/>
              </a:spcAft>
            </a:pPr>
            <a:endParaRPr lang="en-US" sz="1050" u="sng" dirty="0">
              <a:latin typeface="+mj-lt"/>
            </a:endParaRPr>
          </a:p>
          <a:p>
            <a:pPr>
              <a:lnSpc>
                <a:spcPct val="90000"/>
              </a:lnSpc>
              <a:spcAft>
                <a:spcPts val="600"/>
              </a:spcAft>
            </a:pPr>
            <a:r>
              <a:rPr lang="en-US" sz="1050" dirty="0">
                <a:latin typeface="+mj-lt"/>
              </a:rPr>
              <a:t>*   </a:t>
            </a:r>
            <a:r>
              <a:rPr lang="en-US" sz="1050" u="sng" dirty="0">
                <a:latin typeface="+mj-lt"/>
              </a:rPr>
              <a:t>Teaching Practice:</a:t>
            </a:r>
          </a:p>
          <a:p>
            <a:pPr indent="-228600">
              <a:lnSpc>
                <a:spcPct val="90000"/>
              </a:lnSpc>
              <a:spcAft>
                <a:spcPts val="600"/>
              </a:spcAft>
              <a:buFont typeface="Arial" panose="020B0604020202020204" pitchFamily="34" charset="0"/>
              <a:buChar char="•"/>
            </a:pPr>
            <a:r>
              <a:rPr lang="en-GB" sz="1050" dirty="0">
                <a:effectLst/>
                <a:latin typeface="+mj-lt"/>
                <a:ea typeface="Times New Roman" panose="02020603050405020304" pitchFamily="18" charset="0"/>
              </a:rPr>
              <a:t>Fine Art Painting at UAL’s Foundation in Art and Design</a:t>
            </a:r>
          </a:p>
          <a:p>
            <a:pPr indent="-228600">
              <a:lnSpc>
                <a:spcPct val="90000"/>
              </a:lnSpc>
              <a:spcAft>
                <a:spcPts val="600"/>
              </a:spcAft>
              <a:buFont typeface="Arial" panose="020B0604020202020204" pitchFamily="34" charset="0"/>
              <a:buChar char="•"/>
            </a:pPr>
            <a:r>
              <a:rPr lang="en-GB" sz="1050" dirty="0">
                <a:latin typeface="+mj-lt"/>
              </a:rPr>
              <a:t>BA Drawing into Print UWE</a:t>
            </a:r>
            <a:r>
              <a:rPr lang="en-GB" sz="1050" dirty="0">
                <a:effectLst/>
                <a:latin typeface="+mj-lt"/>
              </a:rPr>
              <a:t> </a:t>
            </a:r>
          </a:p>
          <a:p>
            <a:pPr indent="-228600">
              <a:lnSpc>
                <a:spcPct val="90000"/>
              </a:lnSpc>
              <a:spcAft>
                <a:spcPts val="600"/>
              </a:spcAft>
              <a:buFont typeface="Arial" panose="020B0604020202020204" pitchFamily="34" charset="0"/>
              <a:buChar char="•"/>
            </a:pPr>
            <a:r>
              <a:rPr lang="en-US" sz="1050" i="0" u="none" strike="noStrike" dirty="0">
                <a:effectLst/>
                <a:latin typeface="+mj-lt"/>
              </a:rPr>
              <a:t>Painting </a:t>
            </a:r>
            <a:r>
              <a:rPr lang="en-US" sz="1050" dirty="0">
                <a:latin typeface="+mj-lt"/>
              </a:rPr>
              <a:t>at </a:t>
            </a:r>
            <a:r>
              <a:rPr lang="en-US" sz="1050" i="0" u="none" strike="noStrike" dirty="0" err="1">
                <a:effectLst/>
                <a:latin typeface="+mj-lt"/>
              </a:rPr>
              <a:t>Turps</a:t>
            </a:r>
            <a:r>
              <a:rPr lang="en-US" sz="1050" i="0" u="none" strike="noStrike" dirty="0">
                <a:effectLst/>
                <a:latin typeface="+mj-lt"/>
              </a:rPr>
              <a:t> Art School</a:t>
            </a:r>
          </a:p>
          <a:p>
            <a:pPr indent="-228600">
              <a:lnSpc>
                <a:spcPct val="90000"/>
              </a:lnSpc>
              <a:spcAft>
                <a:spcPts val="600"/>
              </a:spcAft>
              <a:buFont typeface="Arial" panose="020B0604020202020204" pitchFamily="34" charset="0"/>
              <a:buChar char="•"/>
            </a:pPr>
            <a:r>
              <a:rPr lang="en-US" sz="1050" i="0" u="none" strike="noStrike" dirty="0">
                <a:effectLst/>
                <a:latin typeface="+mj-lt"/>
              </a:rPr>
              <a:t>Drawing at RDS</a:t>
            </a:r>
            <a:endParaRPr lang="en-GB" sz="1050" i="0" u="none" strike="noStrike" dirty="0">
              <a:latin typeface="+mj-lt"/>
            </a:endParaRPr>
          </a:p>
          <a:p>
            <a:pPr>
              <a:lnSpc>
                <a:spcPct val="90000"/>
              </a:lnSpc>
              <a:spcAft>
                <a:spcPts val="600"/>
              </a:spcAft>
            </a:pPr>
            <a:endParaRPr lang="en-US" sz="1050" dirty="0">
              <a:latin typeface="+mj-lt"/>
            </a:endParaRPr>
          </a:p>
          <a:p>
            <a:pPr algn="ctr">
              <a:lnSpc>
                <a:spcPct val="90000"/>
              </a:lnSpc>
              <a:spcAft>
                <a:spcPts val="600"/>
              </a:spcAft>
            </a:pPr>
            <a:r>
              <a:rPr lang="en-GB" sz="1050" i="1" dirty="0">
                <a:effectLst/>
                <a:latin typeface="+mj-lt"/>
                <a:ea typeface="Times New Roman" panose="02020603050405020304" pitchFamily="18" charset="0"/>
              </a:rPr>
              <a:t>“My Arts and teaching practices are both deeply influenced by my mixed-heritage Jewish background.”</a:t>
            </a:r>
            <a:endParaRPr lang="en-GB" sz="1050" dirty="0">
              <a:effectLst/>
              <a:latin typeface="+mj-lt"/>
              <a:ea typeface="Times New Roman" panose="02020603050405020304" pitchFamily="18" charset="0"/>
            </a:endParaRPr>
          </a:p>
          <a:p>
            <a:pPr algn="ctr">
              <a:lnSpc>
                <a:spcPct val="90000"/>
              </a:lnSpc>
              <a:spcAft>
                <a:spcPts val="600"/>
              </a:spcAft>
            </a:pPr>
            <a:endParaRPr lang="en-US" sz="1050" i="1" dirty="0">
              <a:latin typeface="+mj-lt"/>
            </a:endParaRPr>
          </a:p>
          <a:p>
            <a:pPr algn="ctr">
              <a:lnSpc>
                <a:spcPct val="90000"/>
              </a:lnSpc>
              <a:spcAft>
                <a:spcPts val="600"/>
              </a:spcAft>
            </a:pPr>
            <a:r>
              <a:rPr lang="en-US" sz="1050" i="1" dirty="0">
                <a:latin typeface="+mj-lt"/>
              </a:rPr>
              <a:t>“I believe that our personal expression shapes our work and gives meaning to what we choose to make. The psychological sense that one belongs connected to their work, in a classroom and a school community, is considered a necessary antecedent to the successful learning experience."</a:t>
            </a:r>
          </a:p>
          <a:p>
            <a:pPr indent="-228600">
              <a:lnSpc>
                <a:spcPct val="90000"/>
              </a:lnSpc>
              <a:spcAft>
                <a:spcPts val="600"/>
              </a:spcAft>
              <a:buFont typeface="Arial" panose="020B0604020202020204" pitchFamily="34" charset="0"/>
              <a:buChar char="•"/>
            </a:pPr>
            <a:endParaRPr lang="en-US" sz="1050" i="1" dirty="0">
              <a:latin typeface="+mj-lt"/>
            </a:endParaRPr>
          </a:p>
          <a:p>
            <a:pPr>
              <a:lnSpc>
                <a:spcPct val="90000"/>
              </a:lnSpc>
              <a:spcAft>
                <a:spcPts val="600"/>
              </a:spcAft>
            </a:pPr>
            <a:r>
              <a:rPr lang="en-US" sz="1050" dirty="0">
                <a:latin typeface="+mj-lt"/>
              </a:rPr>
              <a:t> </a:t>
            </a:r>
          </a:p>
        </p:txBody>
      </p:sp>
    </p:spTree>
    <p:extLst>
      <p:ext uri="{BB962C8B-B14F-4D97-AF65-F5344CB8AC3E}">
        <p14:creationId xmlns:p14="http://schemas.microsoft.com/office/powerpoint/2010/main" val="2577180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TextBox 1">
            <a:extLst>
              <a:ext uri="{FF2B5EF4-FFF2-40B4-BE49-F238E27FC236}">
                <a16:creationId xmlns:a16="http://schemas.microsoft.com/office/drawing/2014/main" id="{3EAD65EE-7EF1-7442-A4D3-0D8792888FAE}"/>
              </a:ext>
            </a:extLst>
          </p:cNvPr>
          <p:cNvSpPr txBox="1"/>
          <p:nvPr/>
        </p:nvSpPr>
        <p:spPr>
          <a:xfrm>
            <a:off x="1069145" y="175846"/>
            <a:ext cx="5448885" cy="6506308"/>
          </a:xfrm>
          <a:prstGeom prst="rect">
            <a:avLst/>
          </a:prstGeom>
        </p:spPr>
        <p:txBody>
          <a:bodyPr vert="horz" lIns="91440" tIns="45720" rIns="91440" bIns="45720" rtlCol="0">
            <a:normAutofit/>
          </a:bodyPr>
          <a:lstStyle/>
          <a:p>
            <a:pPr marL="228600" lvl="1">
              <a:lnSpc>
                <a:spcPct val="120000"/>
              </a:lnSpc>
              <a:spcAft>
                <a:spcPts val="600"/>
              </a:spcAft>
            </a:pPr>
            <a:r>
              <a:rPr lang="en-US" sz="1400" b="1" dirty="0">
                <a:effectLst/>
              </a:rPr>
              <a:t>UAL:</a:t>
            </a:r>
          </a:p>
          <a:p>
            <a:pPr marL="685800" lvl="2">
              <a:lnSpc>
                <a:spcPct val="120000"/>
              </a:lnSpc>
              <a:spcAft>
                <a:spcPts val="600"/>
              </a:spcAft>
            </a:pPr>
            <a:r>
              <a:rPr lang="en-US" sz="1400" b="1" dirty="0">
                <a:effectLst/>
              </a:rPr>
              <a:t> </a:t>
            </a:r>
          </a:p>
          <a:p>
            <a:pPr lvl="2" indent="-228600">
              <a:lnSpc>
                <a:spcPct val="120000"/>
              </a:lnSpc>
              <a:spcAft>
                <a:spcPts val="600"/>
              </a:spcAft>
              <a:buFont typeface="Arial" panose="020B0604020202020204" pitchFamily="34" charset="0"/>
              <a:buChar char="•"/>
            </a:pPr>
            <a:r>
              <a:rPr lang="en-GB" dirty="0"/>
              <a:t>Less hours</a:t>
            </a:r>
          </a:p>
          <a:p>
            <a:pPr lvl="2" indent="-228600">
              <a:lnSpc>
                <a:spcPct val="120000"/>
              </a:lnSpc>
              <a:spcAft>
                <a:spcPts val="600"/>
              </a:spcAft>
              <a:buFont typeface="Arial" panose="020B0604020202020204" pitchFamily="34" charset="0"/>
              <a:buChar char="•"/>
            </a:pPr>
            <a:r>
              <a:rPr lang="en-GB" dirty="0"/>
              <a:t>Larger classes</a:t>
            </a:r>
          </a:p>
          <a:p>
            <a:pPr lvl="2" indent="-228600">
              <a:lnSpc>
                <a:spcPct val="120000"/>
              </a:lnSpc>
              <a:spcAft>
                <a:spcPts val="600"/>
              </a:spcAft>
              <a:buFont typeface="Arial" panose="020B0604020202020204" pitchFamily="34" charset="0"/>
              <a:buChar char="•"/>
            </a:pPr>
            <a:r>
              <a:rPr lang="en-GB" dirty="0"/>
              <a:t>No permanent Studio Space</a:t>
            </a:r>
          </a:p>
          <a:p>
            <a:pPr lvl="2" indent="-228600">
              <a:lnSpc>
                <a:spcPct val="120000"/>
              </a:lnSpc>
              <a:spcAft>
                <a:spcPts val="600"/>
              </a:spcAft>
              <a:buFont typeface="Arial" panose="020B0604020202020204" pitchFamily="34" charset="0"/>
              <a:buChar char="•"/>
            </a:pPr>
            <a:r>
              <a:rPr lang="en-GB" dirty="0"/>
              <a:t>Tutorials Online</a:t>
            </a:r>
          </a:p>
          <a:p>
            <a:pPr lvl="2" indent="-228600">
              <a:lnSpc>
                <a:spcPct val="120000"/>
              </a:lnSpc>
              <a:spcAft>
                <a:spcPts val="600"/>
              </a:spcAft>
              <a:buFont typeface="Arial" panose="020B0604020202020204" pitchFamily="34" charset="0"/>
              <a:buChar char="•"/>
            </a:pPr>
            <a:r>
              <a:rPr lang="en-GB" dirty="0"/>
              <a:t>Less Contact time with Students</a:t>
            </a:r>
          </a:p>
          <a:p>
            <a:pPr lvl="2" indent="-228600">
              <a:lnSpc>
                <a:spcPct val="120000"/>
              </a:lnSpc>
              <a:spcAft>
                <a:spcPts val="600"/>
              </a:spcAft>
              <a:buFont typeface="Arial" panose="020B0604020202020204" pitchFamily="34" charset="0"/>
              <a:buChar char="•"/>
            </a:pPr>
            <a:r>
              <a:rPr lang="en-GB" dirty="0"/>
              <a:t>Fewer staff </a:t>
            </a:r>
          </a:p>
          <a:p>
            <a:pPr lvl="2" indent="-228600">
              <a:lnSpc>
                <a:spcPct val="120000"/>
              </a:lnSpc>
              <a:spcAft>
                <a:spcPts val="600"/>
              </a:spcAft>
              <a:buFont typeface="Arial" panose="020B0604020202020204" pitchFamily="34" charset="0"/>
              <a:buChar char="•"/>
            </a:pPr>
            <a:endParaRPr lang="en-US" sz="1400" b="1" i="1" dirty="0"/>
          </a:p>
          <a:p>
            <a:pPr>
              <a:lnSpc>
                <a:spcPct val="90000"/>
              </a:lnSpc>
              <a:spcAft>
                <a:spcPts val="600"/>
              </a:spcAft>
            </a:pPr>
            <a:endParaRPr lang="en-US" sz="700" i="1" dirty="0">
              <a:effectLst/>
            </a:endParaRPr>
          </a:p>
          <a:p>
            <a:pPr indent="-228600">
              <a:lnSpc>
                <a:spcPct val="90000"/>
              </a:lnSpc>
              <a:spcAft>
                <a:spcPts val="600"/>
              </a:spcAft>
              <a:buFont typeface="Arial" panose="020B0604020202020204" pitchFamily="34" charset="0"/>
              <a:buChar char="•"/>
            </a:pPr>
            <a:endParaRPr lang="en-US" sz="700" dirty="0"/>
          </a:p>
          <a:p>
            <a:pPr indent="-228600">
              <a:lnSpc>
                <a:spcPct val="90000"/>
              </a:lnSpc>
              <a:spcAft>
                <a:spcPts val="600"/>
              </a:spcAft>
              <a:buFont typeface="Arial" panose="020B0604020202020204" pitchFamily="34" charset="0"/>
              <a:buChar char="•"/>
            </a:pPr>
            <a:endParaRPr lang="en-US" sz="700" dirty="0"/>
          </a:p>
          <a:p>
            <a:pPr indent="-228600">
              <a:lnSpc>
                <a:spcPct val="90000"/>
              </a:lnSpc>
              <a:spcAft>
                <a:spcPts val="600"/>
              </a:spcAft>
              <a:buFont typeface="Arial" panose="020B0604020202020204" pitchFamily="34" charset="0"/>
              <a:buChar char="•"/>
            </a:pPr>
            <a:endParaRPr lang="en-US" sz="700" dirty="0"/>
          </a:p>
        </p:txBody>
      </p:sp>
      <p:pic>
        <p:nvPicPr>
          <p:cNvPr id="5122" name="Picture 2" descr="Belonging Through Compassion">
            <a:extLst>
              <a:ext uri="{FF2B5EF4-FFF2-40B4-BE49-F238E27FC236}">
                <a16:creationId xmlns:a16="http://schemas.microsoft.com/office/drawing/2014/main" id="{223A406E-51A4-6040-A140-F94F85B22D5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5857650" y="343824"/>
            <a:ext cx="5060798" cy="80972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142" name="TextBox 107">
            <a:extLst>
              <a:ext uri="{FF2B5EF4-FFF2-40B4-BE49-F238E27FC236}">
                <a16:creationId xmlns:a16="http://schemas.microsoft.com/office/drawing/2014/main" id="{8274994F-8A55-E32B-37DE-199C429C634C}"/>
              </a:ext>
            </a:extLst>
          </p:cNvPr>
          <p:cNvGraphicFramePr/>
          <p:nvPr>
            <p:extLst>
              <p:ext uri="{D42A27DB-BD31-4B8C-83A1-F6EECF244321}">
                <p14:modId xmlns:p14="http://schemas.microsoft.com/office/powerpoint/2010/main" val="3989206151"/>
              </p:ext>
            </p:extLst>
          </p:nvPr>
        </p:nvGraphicFramePr>
        <p:xfrm>
          <a:off x="5857651" y="1828800"/>
          <a:ext cx="5265204" cy="48533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8" descr="A diagram of different types of diversity&#10;&#10;Description automatically generated">
            <a:extLst>
              <a:ext uri="{FF2B5EF4-FFF2-40B4-BE49-F238E27FC236}">
                <a16:creationId xmlns:a16="http://schemas.microsoft.com/office/drawing/2014/main" id="{F2D171E1-2E34-774F-BE72-DC4974862DA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95804" y="3618399"/>
            <a:ext cx="3135188" cy="2798156"/>
          </a:xfrm>
          <a:prstGeom prst="rect">
            <a:avLst/>
          </a:prstGeom>
        </p:spPr>
      </p:pic>
    </p:spTree>
    <p:extLst>
      <p:ext uri="{BB962C8B-B14F-4D97-AF65-F5344CB8AC3E}">
        <p14:creationId xmlns:p14="http://schemas.microsoft.com/office/powerpoint/2010/main" val="2390110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3072" name="Picture 3170">
            <a:extLst>
              <a:ext uri="{FF2B5EF4-FFF2-40B4-BE49-F238E27FC236}">
                <a16:creationId xmlns:a16="http://schemas.microsoft.com/office/drawing/2014/main" id="{26AA7C31-76FD-4B44-A1FF-D13D2515AE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screen">
            <a:extLst>
              <a:ext uri="{28A0092B-C50C-407E-A947-70E740481C1C}">
                <a14:useLocalDpi xmlns:a14="http://schemas.microsoft.com/office/drawing/2010/main"/>
              </a:ext>
            </a:extLst>
          </a:blip>
          <a:stretch>
            <a:fillRect/>
          </a:stretch>
        </p:blipFill>
        <p:spPr>
          <a:xfrm>
            <a:off x="2831794" y="2105202"/>
            <a:ext cx="9360205" cy="4752798"/>
          </a:xfrm>
          <a:prstGeom prst="rect">
            <a:avLst/>
          </a:prstGeom>
        </p:spPr>
      </p:pic>
      <p:pic>
        <p:nvPicPr>
          <p:cNvPr id="3073" name="Picture 3172">
            <a:extLst>
              <a:ext uri="{FF2B5EF4-FFF2-40B4-BE49-F238E27FC236}">
                <a16:creationId xmlns:a16="http://schemas.microsoft.com/office/drawing/2014/main" id="{F5CE85F9-F4EE-4E5D-8235-528527A401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screen">
            <a:extLst>
              <a:ext uri="{28A0092B-C50C-407E-A947-70E740481C1C}">
                <a14:useLocalDpi xmlns:a14="http://schemas.microsoft.com/office/drawing/2010/main"/>
              </a:ext>
            </a:extLst>
          </a:blip>
          <a:stretch>
            <a:fillRect/>
          </a:stretch>
        </p:blipFill>
        <p:spPr>
          <a:xfrm>
            <a:off x="0" y="0"/>
            <a:ext cx="12189867" cy="6858000"/>
          </a:xfrm>
          <a:prstGeom prst="rect">
            <a:avLst/>
          </a:prstGeom>
        </p:spPr>
      </p:pic>
      <p:sp>
        <p:nvSpPr>
          <p:cNvPr id="3075" name="Rectangle 3174">
            <a:extLst>
              <a:ext uri="{FF2B5EF4-FFF2-40B4-BE49-F238E27FC236}">
                <a16:creationId xmlns:a16="http://schemas.microsoft.com/office/drawing/2014/main" id="{17338BB4-74FF-4836-86B7-F1B0C2B62D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76" name="Rectangle 3176">
            <a:extLst>
              <a:ext uri="{FF2B5EF4-FFF2-40B4-BE49-F238E27FC236}">
                <a16:creationId xmlns:a16="http://schemas.microsoft.com/office/drawing/2014/main" id="{1ABFA8A3-A231-4BC1-B8A5-C5BE7315CD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77" name="Rectangle 3178">
            <a:extLst>
              <a:ext uri="{FF2B5EF4-FFF2-40B4-BE49-F238E27FC236}">
                <a16:creationId xmlns:a16="http://schemas.microsoft.com/office/drawing/2014/main" id="{4D747E59-EDB0-47FA-899B-0621ED112E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78" name="Rectangle 3180">
            <a:extLst>
              <a:ext uri="{FF2B5EF4-FFF2-40B4-BE49-F238E27FC236}">
                <a16:creationId xmlns:a16="http://schemas.microsoft.com/office/drawing/2014/main" id="{C2629343-044F-4737-89E9-3E17903419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79" name="TextBox 3182">
            <a:extLst>
              <a:ext uri="{FF2B5EF4-FFF2-40B4-BE49-F238E27FC236}">
                <a16:creationId xmlns:a16="http://schemas.microsoft.com/office/drawing/2014/main" id="{C9B9C8E0-18D9-430D-B171-939E0EEEBAB2}"/>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3080" name="Rectangle 3184">
            <a:extLst>
              <a:ext uri="{FF2B5EF4-FFF2-40B4-BE49-F238E27FC236}">
                <a16:creationId xmlns:a16="http://schemas.microsoft.com/office/drawing/2014/main" id="{24B98F0F-7F5B-4A1F-AF18-DDF495C39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1" name="Picture 3186">
            <a:extLst>
              <a:ext uri="{FF2B5EF4-FFF2-40B4-BE49-F238E27FC236}">
                <a16:creationId xmlns:a16="http://schemas.microsoft.com/office/drawing/2014/main" id="{6D76FDEA-C73E-4043-AF68-5A2CA96D85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screen">
            <a:extLst>
              <a:ext uri="{28A0092B-C50C-407E-A947-70E740481C1C}">
                <a14:useLocalDpi xmlns:a14="http://schemas.microsoft.com/office/drawing/2010/main"/>
              </a:ext>
            </a:extLst>
          </a:blip>
          <a:stretch>
            <a:fillRect/>
          </a:stretch>
        </p:blipFill>
        <p:spPr>
          <a:xfrm>
            <a:off x="2831794" y="2105202"/>
            <a:ext cx="9360205" cy="4752798"/>
          </a:xfrm>
          <a:prstGeom prst="rect">
            <a:avLst/>
          </a:prstGeom>
        </p:spPr>
      </p:pic>
      <p:pic>
        <p:nvPicPr>
          <p:cNvPr id="3082" name="Picture 3188">
            <a:extLst>
              <a:ext uri="{FF2B5EF4-FFF2-40B4-BE49-F238E27FC236}">
                <a16:creationId xmlns:a16="http://schemas.microsoft.com/office/drawing/2014/main" id="{F4EE85A5-F899-49EA-8381-C501EE86B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screen">
            <a:alphaModFix/>
            <a:extLst>
              <a:ext uri="{28A0092B-C50C-407E-A947-70E740481C1C}">
                <a14:useLocalDpi xmlns:a14="http://schemas.microsoft.com/office/drawing/2010/main"/>
              </a:ext>
            </a:extLst>
          </a:blip>
          <a:stretch>
            <a:fillRect/>
          </a:stretch>
        </p:blipFill>
        <p:spPr>
          <a:xfrm>
            <a:off x="0" y="0"/>
            <a:ext cx="12189867" cy="6858000"/>
          </a:xfrm>
          <a:prstGeom prst="rect">
            <a:avLst/>
          </a:prstGeom>
        </p:spPr>
      </p:pic>
      <p:sp>
        <p:nvSpPr>
          <p:cNvPr id="3083" name="Rectangle 3190">
            <a:extLst>
              <a:ext uri="{FF2B5EF4-FFF2-40B4-BE49-F238E27FC236}">
                <a16:creationId xmlns:a16="http://schemas.microsoft.com/office/drawing/2014/main" id="{6B2C7791-2612-43E4-92A8-1B9D5862D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4" name="Rectangle 3192">
            <a:extLst>
              <a:ext uri="{FF2B5EF4-FFF2-40B4-BE49-F238E27FC236}">
                <a16:creationId xmlns:a16="http://schemas.microsoft.com/office/drawing/2014/main" id="{7680B8BA-5591-4DBF-B022-BF5A46803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194">
            <a:extLst>
              <a:ext uri="{FF2B5EF4-FFF2-40B4-BE49-F238E27FC236}">
                <a16:creationId xmlns:a16="http://schemas.microsoft.com/office/drawing/2014/main" id="{5AC4A324-F539-4132-AE32-4C9FAFE50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6" name="Rectangle 3196">
            <a:extLst>
              <a:ext uri="{FF2B5EF4-FFF2-40B4-BE49-F238E27FC236}">
                <a16:creationId xmlns:a16="http://schemas.microsoft.com/office/drawing/2014/main" id="{E3A9C4B8-3777-4DF8-8166-3DD81BAD09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761" y="0"/>
            <a:ext cx="44252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9" name="Rectangle 3198">
            <a:extLst>
              <a:ext uri="{FF2B5EF4-FFF2-40B4-BE49-F238E27FC236}">
                <a16:creationId xmlns:a16="http://schemas.microsoft.com/office/drawing/2014/main" id="{AAF2DCE2-26F2-4343-BC27-1E57C45B7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1840" y="230635"/>
            <a:ext cx="3975603" cy="3108535"/>
          </a:xfrm>
          <a:prstGeom prst="rect">
            <a:avLst/>
          </a:prstGeom>
          <a:noFill/>
          <a:ln w="9525">
            <a:solidFill>
              <a:schemeClr val="accent6">
                <a:lumMod val="60000"/>
                <a:lumOff val="4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A group of paintings on a wall&#10;&#10;Description automatically generated">
            <a:extLst>
              <a:ext uri="{FF2B5EF4-FFF2-40B4-BE49-F238E27FC236}">
                <a16:creationId xmlns:a16="http://schemas.microsoft.com/office/drawing/2014/main" id="{44F5EB0E-C822-9443-86EE-769BE2AEA638}"/>
              </a:ext>
            </a:extLst>
          </p:cNvPr>
          <p:cNvPicPr>
            <a:picLocks noChangeAspect="1" noChangeArrowheads="1"/>
          </p:cNvPicPr>
          <p:nvPr/>
        </p:nvPicPr>
        <p:blipFill>
          <a:blip r:embed="rId6">
            <a:extLst>
              <a:ext uri="{28A0092B-C50C-407E-A947-70E740481C1C}">
                <a14:useLocalDpi xmlns:a14="http://schemas.microsoft.com/office/drawing/2010/main"/>
              </a:ext>
            </a:extLst>
          </a:blip>
          <a:stretch>
            <a:fillRect/>
          </a:stretch>
        </p:blipFill>
        <p:spPr bwMode="auto">
          <a:xfrm>
            <a:off x="776902" y="0"/>
            <a:ext cx="10639262" cy="710170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noFill/>
          </a:ln>
        </p:spPr>
      </p:pic>
      <p:sp>
        <p:nvSpPr>
          <p:cNvPr id="3201" name="Rectangle 3200">
            <a:extLst>
              <a:ext uri="{FF2B5EF4-FFF2-40B4-BE49-F238E27FC236}">
                <a16:creationId xmlns:a16="http://schemas.microsoft.com/office/drawing/2014/main" id="{2F307DB0-B7A8-4914-A449-55B29B4A54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1840" y="3506937"/>
            <a:ext cx="3975603" cy="3108535"/>
          </a:xfrm>
          <a:prstGeom prst="rect">
            <a:avLst/>
          </a:prstGeom>
          <a:noFill/>
          <a:ln w="9525">
            <a:solidFill>
              <a:schemeClr val="accent6">
                <a:lumMod val="60000"/>
                <a:lumOff val="4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5" name="TextBox 5">
            <a:extLst>
              <a:ext uri="{FF2B5EF4-FFF2-40B4-BE49-F238E27FC236}">
                <a16:creationId xmlns:a16="http://schemas.microsoft.com/office/drawing/2014/main" id="{2221A266-8EB9-CC49-9D7F-B41C0C7D2568}"/>
              </a:ext>
            </a:extLst>
          </p:cNvPr>
          <p:cNvSpPr txBox="1"/>
          <p:nvPr/>
        </p:nvSpPr>
        <p:spPr>
          <a:xfrm>
            <a:off x="7498079" y="2499360"/>
            <a:ext cx="3731877" cy="4116112"/>
          </a:xfrm>
          <a:prstGeom prst="rect">
            <a:avLst/>
          </a:prstGeom>
          <a:noFill/>
          <a:ln>
            <a:noFill/>
          </a:ln>
        </p:spPr>
        <p:txBody>
          <a:bodyPr vert="horz" lIns="91440" tIns="45720" rIns="91440" bIns="45720" rtlCol="0" anchor="ctr">
            <a:normAutofit fontScale="55000" lnSpcReduction="20000"/>
          </a:bodyPr>
          <a:lstStyle/>
          <a:p>
            <a:pPr defTabSz="914400">
              <a:lnSpc>
                <a:spcPct val="110000"/>
              </a:lnSpc>
              <a:spcAft>
                <a:spcPts val="600"/>
              </a:spcAft>
              <a:buClr>
                <a:schemeClr val="accent6"/>
              </a:buClr>
              <a:buSzPct val="90000"/>
            </a:pPr>
            <a:endParaRPr lang="en-US" sz="1100" b="1" dirty="0">
              <a:solidFill>
                <a:schemeClr val="bg1"/>
              </a:solidFill>
            </a:endParaRPr>
          </a:p>
          <a:p>
            <a:pPr algn="ctr" defTabSz="914400">
              <a:lnSpc>
                <a:spcPct val="110000"/>
              </a:lnSpc>
              <a:spcAft>
                <a:spcPts val="600"/>
              </a:spcAft>
              <a:buClr>
                <a:schemeClr val="accent6"/>
              </a:buClr>
              <a:buSzPct val="90000"/>
              <a:buFont typeface="Wingdings" panose="05000000000000000000" pitchFamily="2" charset="2"/>
              <a:buChar char="§"/>
            </a:pPr>
            <a:endParaRPr lang="en-US" sz="1600" i="1" dirty="0">
              <a:solidFill>
                <a:schemeClr val="bg1"/>
              </a:solidFill>
            </a:endParaRPr>
          </a:p>
          <a:p>
            <a:pPr algn="ctr" defTabSz="914400">
              <a:lnSpc>
                <a:spcPct val="110000"/>
              </a:lnSpc>
              <a:spcAft>
                <a:spcPts val="600"/>
              </a:spcAft>
              <a:buClr>
                <a:schemeClr val="accent6"/>
              </a:buClr>
              <a:buSzPct val="90000"/>
              <a:buFont typeface="Wingdings" panose="05000000000000000000" pitchFamily="2" charset="2"/>
              <a:buChar char="§"/>
            </a:pPr>
            <a:endParaRPr lang="en-US" sz="1600" i="1" dirty="0">
              <a:solidFill>
                <a:schemeClr val="bg1"/>
              </a:solidFill>
            </a:endParaRPr>
          </a:p>
          <a:p>
            <a:pPr algn="ctr" defTabSz="914400">
              <a:lnSpc>
                <a:spcPct val="110000"/>
              </a:lnSpc>
              <a:spcAft>
                <a:spcPts val="600"/>
              </a:spcAft>
              <a:buClr>
                <a:schemeClr val="accent6"/>
              </a:buClr>
              <a:buSzPct val="90000"/>
            </a:pPr>
            <a:endParaRPr lang="en-US" sz="1600" i="1" dirty="0">
              <a:solidFill>
                <a:schemeClr val="bg1"/>
              </a:solidFill>
            </a:endParaRPr>
          </a:p>
          <a:p>
            <a:pPr algn="ctr" defTabSz="914400">
              <a:lnSpc>
                <a:spcPct val="110000"/>
              </a:lnSpc>
              <a:spcAft>
                <a:spcPts val="600"/>
              </a:spcAft>
              <a:buClr>
                <a:schemeClr val="accent6"/>
              </a:buClr>
              <a:buSzPct val="90000"/>
              <a:buFont typeface="Wingdings" panose="05000000000000000000" pitchFamily="2" charset="2"/>
              <a:buChar char="§"/>
            </a:pPr>
            <a:endParaRPr lang="en-US" sz="1600" b="1" i="1" dirty="0">
              <a:solidFill>
                <a:schemeClr val="bg1"/>
              </a:solidFill>
            </a:endParaRPr>
          </a:p>
          <a:p>
            <a:pPr algn="ctr" defTabSz="914400">
              <a:lnSpc>
                <a:spcPct val="110000"/>
              </a:lnSpc>
              <a:spcAft>
                <a:spcPts val="600"/>
              </a:spcAft>
              <a:buClr>
                <a:schemeClr val="accent6"/>
              </a:buClr>
              <a:buSzPct val="90000"/>
              <a:buFont typeface="Wingdings" panose="05000000000000000000" pitchFamily="2" charset="2"/>
              <a:buChar char="§"/>
            </a:pPr>
            <a:endParaRPr lang="en-US" sz="1600" b="1" i="1" dirty="0">
              <a:solidFill>
                <a:schemeClr val="bg1"/>
              </a:solidFill>
            </a:endParaRPr>
          </a:p>
          <a:p>
            <a:pPr algn="ctr" defTabSz="914400">
              <a:lnSpc>
                <a:spcPct val="110000"/>
              </a:lnSpc>
              <a:spcAft>
                <a:spcPts val="600"/>
              </a:spcAft>
              <a:buClr>
                <a:schemeClr val="accent6"/>
              </a:buClr>
              <a:buSzPct val="90000"/>
              <a:buFont typeface="Wingdings" panose="05000000000000000000" pitchFamily="2" charset="2"/>
              <a:buChar char="§"/>
            </a:pPr>
            <a:endParaRPr lang="en-US" sz="1600" b="1" i="1" dirty="0">
              <a:solidFill>
                <a:schemeClr val="bg1"/>
              </a:solidFill>
            </a:endParaRPr>
          </a:p>
          <a:p>
            <a:pPr defTabSz="914400">
              <a:lnSpc>
                <a:spcPct val="110000"/>
              </a:lnSpc>
              <a:spcAft>
                <a:spcPts val="600"/>
              </a:spcAft>
              <a:buClr>
                <a:schemeClr val="accent6"/>
              </a:buClr>
              <a:buSzPct val="90000"/>
            </a:pPr>
            <a:endParaRPr lang="en-GB" sz="2300" i="1" dirty="0">
              <a:solidFill>
                <a:schemeClr val="bg1"/>
              </a:solidFill>
            </a:endParaRPr>
          </a:p>
          <a:p>
            <a:pPr defTabSz="914400">
              <a:lnSpc>
                <a:spcPct val="110000"/>
              </a:lnSpc>
              <a:spcAft>
                <a:spcPts val="600"/>
              </a:spcAft>
              <a:buClr>
                <a:schemeClr val="accent6"/>
              </a:buClr>
              <a:buSzPct val="90000"/>
            </a:pPr>
            <a:endParaRPr lang="en-GB" sz="2300" i="1" dirty="0">
              <a:solidFill>
                <a:schemeClr val="bg1"/>
              </a:solidFill>
            </a:endParaRPr>
          </a:p>
          <a:p>
            <a:pPr defTabSz="914400">
              <a:lnSpc>
                <a:spcPct val="110000"/>
              </a:lnSpc>
              <a:spcAft>
                <a:spcPts val="600"/>
              </a:spcAft>
              <a:buClr>
                <a:schemeClr val="accent6"/>
              </a:buClr>
              <a:buSzPct val="90000"/>
            </a:pPr>
            <a:r>
              <a:rPr lang="en-GB" sz="2300" b="1" i="1" dirty="0">
                <a:solidFill>
                  <a:schemeClr val="bg1"/>
                </a:solidFill>
              </a:rPr>
              <a:t>Research Question:  How Can the Tutorials be structured to  Foster a Sense of Belonging in Foundation Art and Design?</a:t>
            </a:r>
            <a:r>
              <a:rPr lang="en-GB" sz="2300" b="1" dirty="0">
                <a:solidFill>
                  <a:schemeClr val="bg1"/>
                </a:solidFill>
              </a:rPr>
              <a:t> Particularly within the first pastoral/academic tutorials?</a:t>
            </a:r>
            <a:endParaRPr lang="en-US" sz="2300" b="1" dirty="0">
              <a:solidFill>
                <a:schemeClr val="bg1"/>
              </a:solidFill>
            </a:endParaRPr>
          </a:p>
          <a:p>
            <a:pPr algn="ctr" defTabSz="914400">
              <a:lnSpc>
                <a:spcPct val="110000"/>
              </a:lnSpc>
              <a:spcAft>
                <a:spcPts val="600"/>
              </a:spcAft>
              <a:buClr>
                <a:schemeClr val="accent6"/>
              </a:buClr>
              <a:buSzPct val="90000"/>
              <a:buFont typeface="Wingdings" panose="05000000000000000000" pitchFamily="2" charset="2"/>
              <a:buChar char="§"/>
            </a:pPr>
            <a:endParaRPr lang="en-US" sz="1600" b="1" i="1" dirty="0">
              <a:solidFill>
                <a:schemeClr val="bg1"/>
              </a:solidFill>
            </a:endParaRPr>
          </a:p>
          <a:p>
            <a:pPr algn="ctr" defTabSz="914400">
              <a:lnSpc>
                <a:spcPct val="110000"/>
              </a:lnSpc>
              <a:spcAft>
                <a:spcPts val="600"/>
              </a:spcAft>
              <a:buClr>
                <a:schemeClr val="accent6"/>
              </a:buClr>
              <a:buSzPct val="90000"/>
              <a:buFont typeface="Wingdings" panose="05000000000000000000" pitchFamily="2" charset="2"/>
              <a:buChar char="§"/>
            </a:pPr>
            <a:endParaRPr lang="en-US" sz="1600" b="1" i="1" dirty="0">
              <a:solidFill>
                <a:schemeClr val="bg1"/>
              </a:solidFill>
            </a:endParaRPr>
          </a:p>
          <a:p>
            <a:pPr algn="ctr" defTabSz="914400">
              <a:lnSpc>
                <a:spcPct val="110000"/>
              </a:lnSpc>
              <a:spcAft>
                <a:spcPts val="600"/>
              </a:spcAft>
              <a:buClr>
                <a:schemeClr val="accent6"/>
              </a:buClr>
              <a:buSzPct val="90000"/>
              <a:buFont typeface="Wingdings" panose="05000000000000000000" pitchFamily="2" charset="2"/>
              <a:buChar char="§"/>
            </a:pPr>
            <a:endParaRPr lang="en-US" sz="1600" b="1" i="1" dirty="0">
              <a:solidFill>
                <a:schemeClr val="bg1"/>
              </a:solidFill>
            </a:endParaRPr>
          </a:p>
          <a:p>
            <a:pPr algn="ctr" defTabSz="914400">
              <a:lnSpc>
                <a:spcPct val="110000"/>
              </a:lnSpc>
              <a:spcAft>
                <a:spcPts val="600"/>
              </a:spcAft>
              <a:buClr>
                <a:schemeClr val="accent6"/>
              </a:buClr>
              <a:buSzPct val="90000"/>
              <a:buFont typeface="Wingdings" panose="05000000000000000000" pitchFamily="2" charset="2"/>
              <a:buChar char="§"/>
            </a:pPr>
            <a:r>
              <a:rPr lang="en-US" sz="1600" i="1" dirty="0">
                <a:solidFill>
                  <a:schemeClr val="bg1"/>
                </a:solidFill>
              </a:rPr>
              <a:t>“Pastoral/Academic tutorials are a critical touchpoint for new students facing uncertainty in their academic and personal journeys.”</a:t>
            </a:r>
          </a:p>
          <a:p>
            <a:pPr algn="ctr" defTabSz="914400">
              <a:lnSpc>
                <a:spcPct val="110000"/>
              </a:lnSpc>
              <a:spcAft>
                <a:spcPts val="600"/>
              </a:spcAft>
              <a:buClr>
                <a:schemeClr val="accent6"/>
              </a:buClr>
              <a:buSzPct val="90000"/>
              <a:buFont typeface="Wingdings" panose="05000000000000000000" pitchFamily="2" charset="2"/>
              <a:buChar char="§"/>
            </a:pPr>
            <a:endParaRPr lang="en-US" sz="1600" b="1" i="1" dirty="0">
              <a:solidFill>
                <a:schemeClr val="bg1"/>
              </a:solidFill>
            </a:endParaRPr>
          </a:p>
          <a:p>
            <a:pPr algn="ctr" defTabSz="914400">
              <a:lnSpc>
                <a:spcPct val="110000"/>
              </a:lnSpc>
              <a:spcAft>
                <a:spcPts val="600"/>
              </a:spcAft>
              <a:buClr>
                <a:schemeClr val="accent6"/>
              </a:buClr>
              <a:buSzPct val="90000"/>
              <a:buFont typeface="Wingdings" panose="05000000000000000000" pitchFamily="2" charset="2"/>
              <a:buChar char="§"/>
            </a:pPr>
            <a:endParaRPr lang="en-US" sz="1600" b="1" i="1" dirty="0">
              <a:solidFill>
                <a:schemeClr val="bg1"/>
              </a:solidFill>
            </a:endParaRPr>
          </a:p>
          <a:p>
            <a:pPr algn="ctr" defTabSz="914400">
              <a:lnSpc>
                <a:spcPct val="110000"/>
              </a:lnSpc>
              <a:spcAft>
                <a:spcPts val="600"/>
              </a:spcAft>
              <a:buClr>
                <a:schemeClr val="accent6"/>
              </a:buClr>
              <a:buSzPct val="90000"/>
              <a:buFont typeface="Wingdings" panose="05000000000000000000" pitchFamily="2" charset="2"/>
              <a:buChar char="§"/>
            </a:pPr>
            <a:endParaRPr lang="en-US" sz="1600" b="1" i="1" dirty="0">
              <a:solidFill>
                <a:schemeClr val="bg1"/>
              </a:solidFill>
            </a:endParaRPr>
          </a:p>
          <a:p>
            <a:pPr algn="ctr" defTabSz="914400">
              <a:lnSpc>
                <a:spcPct val="110000"/>
              </a:lnSpc>
              <a:spcAft>
                <a:spcPts val="600"/>
              </a:spcAft>
              <a:buClr>
                <a:schemeClr val="accent6"/>
              </a:buClr>
              <a:buSzPct val="90000"/>
              <a:buFont typeface="Wingdings" panose="05000000000000000000" pitchFamily="2" charset="2"/>
              <a:buChar char="§"/>
            </a:pPr>
            <a:endParaRPr lang="en-US" sz="1600" b="1" i="1" dirty="0">
              <a:solidFill>
                <a:schemeClr val="bg1"/>
              </a:solidFill>
            </a:endParaRPr>
          </a:p>
        </p:txBody>
      </p:sp>
      <p:sp>
        <p:nvSpPr>
          <p:cNvPr id="3203" name="Rectangle 3202">
            <a:extLst>
              <a:ext uri="{FF2B5EF4-FFF2-40B4-BE49-F238E27FC236}">
                <a16:creationId xmlns:a16="http://schemas.microsoft.com/office/drawing/2014/main" id="{C3B31C57-BF70-4BEA-A00D-FF6FF2A27D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A77D1262-A1E3-F14E-B727-0B2B3D1C08BE}"/>
              </a:ext>
            </a:extLst>
          </p:cNvPr>
          <p:cNvGrpSpPr/>
          <p:nvPr/>
        </p:nvGrpSpPr>
        <p:grpSpPr>
          <a:xfrm>
            <a:off x="1326490" y="518155"/>
            <a:ext cx="3815390" cy="2539333"/>
            <a:chOff x="-1707935" y="-233807"/>
            <a:chExt cx="4338293" cy="5229224"/>
          </a:xfrm>
        </p:grpSpPr>
        <p:sp>
          <p:nvSpPr>
            <p:cNvPr id="3" name="Rectangle 2">
              <a:extLst>
                <a:ext uri="{FF2B5EF4-FFF2-40B4-BE49-F238E27FC236}">
                  <a16:creationId xmlns:a16="http://schemas.microsoft.com/office/drawing/2014/main" id="{67BC7E07-D3B4-4049-8DE2-E4E4FF58798B}"/>
                </a:ext>
              </a:extLst>
            </p:cNvPr>
            <p:cNvSpPr/>
            <p:nvPr/>
          </p:nvSpPr>
          <p:spPr>
            <a:xfrm>
              <a:off x="78583" y="2435142"/>
              <a:ext cx="2399612"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 name="TextBox 3">
              <a:extLst>
                <a:ext uri="{FF2B5EF4-FFF2-40B4-BE49-F238E27FC236}">
                  <a16:creationId xmlns:a16="http://schemas.microsoft.com/office/drawing/2014/main" id="{4C23E166-6830-F44F-B4AE-256F90FCA70A}"/>
                </a:ext>
              </a:extLst>
            </p:cNvPr>
            <p:cNvSpPr txBox="1"/>
            <p:nvPr/>
          </p:nvSpPr>
          <p:spPr>
            <a:xfrm>
              <a:off x="-1707935" y="-233807"/>
              <a:ext cx="4338293" cy="522922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338498">
                <a:lnSpc>
                  <a:spcPct val="90000"/>
                </a:lnSpc>
                <a:spcBef>
                  <a:spcPct val="0"/>
                </a:spcBef>
                <a:spcAft>
                  <a:spcPct val="35000"/>
                </a:spcAft>
              </a:pPr>
              <a:endParaRPr lang="en-US" sz="761" kern="1200">
                <a:solidFill>
                  <a:srgbClr val="555555"/>
                </a:solidFill>
                <a:latin typeface="+mn-lt"/>
                <a:ea typeface="+mn-ea"/>
                <a:cs typeface="+mn-cs"/>
              </a:endParaRPr>
            </a:p>
            <a:p>
              <a:pPr algn="ctr" defTabSz="338498">
                <a:lnSpc>
                  <a:spcPct val="90000"/>
                </a:lnSpc>
                <a:spcBef>
                  <a:spcPct val="0"/>
                </a:spcBef>
                <a:spcAft>
                  <a:spcPct val="35000"/>
                </a:spcAft>
              </a:pPr>
              <a:endParaRPr lang="en-US" sz="761" kern="1200">
                <a:solidFill>
                  <a:srgbClr val="555555"/>
                </a:solidFill>
                <a:latin typeface="+mn-lt"/>
                <a:ea typeface="+mn-ea"/>
                <a:cs typeface="+mn-cs"/>
              </a:endParaRPr>
            </a:p>
            <a:p>
              <a:pPr algn="ctr" defTabSz="338498">
                <a:lnSpc>
                  <a:spcPct val="90000"/>
                </a:lnSpc>
                <a:spcBef>
                  <a:spcPct val="0"/>
                </a:spcBef>
                <a:spcAft>
                  <a:spcPct val="35000"/>
                </a:spcAft>
              </a:pPr>
              <a:endParaRPr lang="en-US" sz="761" kern="1200">
                <a:solidFill>
                  <a:srgbClr val="555555"/>
                </a:solidFill>
                <a:latin typeface="+mn-lt"/>
                <a:ea typeface="+mn-ea"/>
                <a:cs typeface="+mn-cs"/>
              </a:endParaRPr>
            </a:p>
            <a:p>
              <a:pPr marL="0" lvl="0" indent="0" algn="ctr" defTabSz="711200">
                <a:lnSpc>
                  <a:spcPct val="90000"/>
                </a:lnSpc>
                <a:spcBef>
                  <a:spcPct val="0"/>
                </a:spcBef>
                <a:spcAft>
                  <a:spcPct val="35000"/>
                </a:spcAft>
                <a:buNone/>
              </a:pPr>
              <a:endParaRPr lang="en-US" sz="1600" kern="1200"/>
            </a:p>
          </p:txBody>
        </p:sp>
      </p:grpSp>
    </p:spTree>
    <p:extLst>
      <p:ext uri="{BB962C8B-B14F-4D97-AF65-F5344CB8AC3E}">
        <p14:creationId xmlns:p14="http://schemas.microsoft.com/office/powerpoint/2010/main" val="2285973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E0745141-5A80-1744-8B8C-C9B36699DB9F}"/>
              </a:ext>
            </a:extLst>
          </p:cNvPr>
          <p:cNvPicPr>
            <a:picLocks noChangeAspect="1" noChangeArrowheads="1"/>
          </p:cNvPicPr>
          <p:nvPr/>
        </p:nvPicPr>
        <p:blipFill>
          <a:blip r:embed="rId3" cstate="screen">
            <a:alphaModFix amt="60000"/>
            <a:extLst>
              <a:ext uri="{28A0092B-C50C-407E-A947-70E740481C1C}">
                <a14:useLocalDpi xmlns:a14="http://schemas.microsoft.com/office/drawing/2010/main"/>
              </a:ext>
            </a:extLst>
          </a:blip>
          <a:srcRect/>
          <a:stretch/>
        </p:blipFill>
        <p:spPr bwMode="auto">
          <a:xfrm>
            <a:off x="984739" y="418022"/>
            <a:ext cx="11036214" cy="62078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424AE6-10FB-1846-9F6E-BB5CBB8F56FE}"/>
              </a:ext>
            </a:extLst>
          </p:cNvPr>
          <p:cNvSpPr txBox="1"/>
          <p:nvPr/>
        </p:nvSpPr>
        <p:spPr>
          <a:xfrm>
            <a:off x="6195375" y="557189"/>
            <a:ext cx="5158424" cy="5571899"/>
          </a:xfrm>
          <a:prstGeom prst="rect">
            <a:avLst/>
          </a:prstGeom>
        </p:spPr>
        <p:txBody>
          <a:bodyPr vert="horz" lIns="91440" tIns="45720" rIns="91440" bIns="45720" rtlCol="0" anchor="ctr">
            <a:normAutofit lnSpcReduction="10000"/>
          </a:bodyPr>
          <a:lstStyle/>
          <a:p>
            <a:pPr indent="-228600">
              <a:lnSpc>
                <a:spcPct val="90000"/>
              </a:lnSpc>
              <a:spcAft>
                <a:spcPts val="600"/>
              </a:spcAft>
              <a:buFont typeface="Arial" panose="020B0604020202020204" pitchFamily="34" charset="0"/>
              <a:buChar char="•"/>
            </a:pPr>
            <a:r>
              <a:rPr lang="en-US" sz="1400" i="1">
                <a:solidFill>
                  <a:srgbClr val="FFFFFF"/>
                </a:solidFill>
                <a:effectLst/>
              </a:rPr>
              <a:t>“Students' sense of belonging was found to be positively related to emotional wellbeing, academic motivation, and success in HE” (</a:t>
            </a:r>
            <a:r>
              <a:rPr lang="en-US" sz="1400" i="1">
                <a:solidFill>
                  <a:srgbClr val="FFFFFF"/>
                </a:solidFill>
                <a:effectLst/>
                <a:hlinkClick r:id="rId4">
                  <a:extLst>
                    <a:ext uri="{A12FA001-AC4F-418D-AE19-62706E023703}">
                      <ahyp:hlinkClr xmlns:ahyp="http://schemas.microsoft.com/office/drawing/2018/hyperlinkcolor" val="tx"/>
                    </a:ext>
                  </a:extLst>
                </a:hlinkClick>
              </a:rPr>
              <a:t>Chun et al., 2016</a:t>
            </a:r>
            <a:r>
              <a:rPr lang="en-US" sz="1400" i="1">
                <a:solidFill>
                  <a:srgbClr val="FFFFFF"/>
                </a:solidFill>
                <a:effectLst/>
              </a:rPr>
              <a:t>; </a:t>
            </a:r>
            <a:r>
              <a:rPr lang="en-US" sz="1400" i="1">
                <a:solidFill>
                  <a:srgbClr val="FFFFFF"/>
                </a:solidFill>
                <a:effectLst/>
                <a:hlinkClick r:id="rId5">
                  <a:extLst>
                    <a:ext uri="{A12FA001-AC4F-418D-AE19-62706E023703}">
                      <ahyp:hlinkClr xmlns:ahyp="http://schemas.microsoft.com/office/drawing/2018/hyperlinkcolor" val="tx"/>
                    </a:ext>
                  </a:extLst>
                </a:hlinkClick>
              </a:rPr>
              <a:t>Pittman &amp; Richmond, 2008</a:t>
            </a:r>
            <a:r>
              <a:rPr lang="en-US" sz="1400" i="1">
                <a:solidFill>
                  <a:srgbClr val="FFFFFF"/>
                </a:solidFill>
                <a:effectLst/>
              </a:rPr>
              <a:t>; </a:t>
            </a:r>
            <a:r>
              <a:rPr lang="en-US" sz="1400" i="1">
                <a:solidFill>
                  <a:srgbClr val="FFFFFF"/>
                </a:solidFill>
                <a:effectLst/>
                <a:hlinkClick r:id="rId6">
                  <a:extLst>
                    <a:ext uri="{A12FA001-AC4F-418D-AE19-62706E023703}">
                      <ahyp:hlinkClr xmlns:ahyp="http://schemas.microsoft.com/office/drawing/2018/hyperlinkcolor" val="tx"/>
                    </a:ext>
                  </a:extLst>
                </a:hlinkClick>
              </a:rPr>
              <a:t>Thomas, 2012</a:t>
            </a:r>
            <a:r>
              <a:rPr lang="en-US" sz="1400" i="1">
                <a:solidFill>
                  <a:srgbClr val="FFFFFF"/>
                </a:solidFill>
                <a:effectLst/>
              </a:rPr>
              <a:t>; </a:t>
            </a:r>
            <a:r>
              <a:rPr lang="en-US" sz="1400" i="1">
                <a:solidFill>
                  <a:srgbClr val="FFFFFF"/>
                </a:solidFill>
                <a:effectLst/>
                <a:hlinkClick r:id="rId7">
                  <a:extLst>
                    <a:ext uri="{A12FA001-AC4F-418D-AE19-62706E023703}">
                      <ahyp:hlinkClr xmlns:ahyp="http://schemas.microsoft.com/office/drawing/2018/hyperlinkcolor" val="tx"/>
                    </a:ext>
                  </a:extLst>
                </a:hlinkClick>
              </a:rPr>
              <a:t>van der Zanden et al., 2018</a:t>
            </a:r>
            <a:r>
              <a:rPr lang="en-US" sz="1400" i="1">
                <a:solidFill>
                  <a:srgbClr val="FFFFFF"/>
                </a:solidFill>
                <a:effectLst/>
              </a:rPr>
              <a:t>; </a:t>
            </a:r>
            <a:r>
              <a:rPr lang="en-US" sz="1400" i="1">
                <a:solidFill>
                  <a:srgbClr val="FFFFFF"/>
                </a:solidFill>
                <a:effectLst/>
                <a:hlinkClick r:id="rId8">
                  <a:extLst>
                    <a:ext uri="{A12FA001-AC4F-418D-AE19-62706E023703}">
                      <ahyp:hlinkClr xmlns:ahyp="http://schemas.microsoft.com/office/drawing/2018/hyperlinkcolor" val="tx"/>
                    </a:ext>
                  </a:extLst>
                </a:hlinkClick>
              </a:rPr>
              <a:t>Won et al., 2018</a:t>
            </a:r>
            <a:r>
              <a:rPr lang="en-US" sz="1400" i="1">
                <a:solidFill>
                  <a:srgbClr val="FFFFFF"/>
                </a:solidFill>
                <a:effectLst/>
              </a:rPr>
              <a:t>; </a:t>
            </a:r>
            <a:r>
              <a:rPr lang="en-US" sz="1400" i="1">
                <a:solidFill>
                  <a:srgbClr val="FFFFFF"/>
                </a:solidFill>
                <a:effectLst/>
                <a:hlinkClick r:id="rId9">
                  <a:extLst>
                    <a:ext uri="{A12FA001-AC4F-418D-AE19-62706E023703}">
                      <ahyp:hlinkClr xmlns:ahyp="http://schemas.microsoft.com/office/drawing/2018/hyperlinkcolor" val="tx"/>
                    </a:ext>
                  </a:extLst>
                </a:hlinkClick>
              </a:rPr>
              <a:t>Zumbrunn et al., 2014</a:t>
            </a:r>
            <a:r>
              <a:rPr lang="en-US" sz="1400" i="1">
                <a:solidFill>
                  <a:srgbClr val="FFFFFF"/>
                </a:solidFill>
                <a:effectLst/>
              </a:rPr>
              <a:t>). </a:t>
            </a:r>
          </a:p>
          <a:p>
            <a:pPr indent="-228600">
              <a:lnSpc>
                <a:spcPct val="90000"/>
              </a:lnSpc>
              <a:spcAft>
                <a:spcPts val="600"/>
              </a:spcAft>
              <a:buFont typeface="Arial" panose="020B0604020202020204" pitchFamily="34" charset="0"/>
              <a:buChar char="•"/>
            </a:pPr>
            <a:endParaRPr lang="en-US" sz="1400" i="1">
              <a:solidFill>
                <a:srgbClr val="FFFFFF"/>
              </a:solidFill>
              <a:effectLst/>
            </a:endParaRPr>
          </a:p>
          <a:p>
            <a:pPr indent="-228600">
              <a:lnSpc>
                <a:spcPct val="90000"/>
              </a:lnSpc>
              <a:spcAft>
                <a:spcPts val="600"/>
              </a:spcAft>
              <a:buFont typeface="Arial" panose="020B0604020202020204" pitchFamily="34" charset="0"/>
              <a:buChar char="•"/>
            </a:pPr>
            <a:endParaRPr lang="en-US" sz="1400" i="1">
              <a:solidFill>
                <a:srgbClr val="FFFFFF"/>
              </a:solidFill>
              <a:effectLst/>
            </a:endParaRPr>
          </a:p>
          <a:p>
            <a:pPr indent="-228600">
              <a:lnSpc>
                <a:spcPct val="90000"/>
              </a:lnSpc>
              <a:spcAft>
                <a:spcPts val="600"/>
              </a:spcAft>
              <a:buFont typeface="Arial" panose="020B0604020202020204" pitchFamily="34" charset="0"/>
              <a:buChar char="•"/>
            </a:pPr>
            <a:r>
              <a:rPr lang="en-US" sz="1400" i="1">
                <a:solidFill>
                  <a:srgbClr val="FFFFFF"/>
                </a:solidFill>
                <a:effectLst/>
              </a:rPr>
              <a:t>“Sense of belonging is a fundamental human need” (</a:t>
            </a:r>
            <a:r>
              <a:rPr lang="en-US" sz="1400" i="1">
                <a:solidFill>
                  <a:srgbClr val="FFFFFF"/>
                </a:solidFill>
                <a:effectLst/>
                <a:hlinkClick r:id="rId10">
                  <a:extLst>
                    <a:ext uri="{A12FA001-AC4F-418D-AE19-62706E023703}">
                      <ahyp:hlinkClr xmlns:ahyp="http://schemas.microsoft.com/office/drawing/2018/hyperlinkcolor" val="tx"/>
                    </a:ext>
                  </a:extLst>
                </a:hlinkClick>
              </a:rPr>
              <a:t>Baumeister &amp; Leary, 1995</a:t>
            </a:r>
            <a:r>
              <a:rPr lang="en-US" sz="1400" i="1">
                <a:solidFill>
                  <a:srgbClr val="FFFFFF"/>
                </a:solidFill>
                <a:effectLst/>
              </a:rPr>
              <a:t>) </a:t>
            </a:r>
          </a:p>
          <a:p>
            <a:pPr indent="-228600">
              <a:lnSpc>
                <a:spcPct val="90000"/>
              </a:lnSpc>
              <a:spcAft>
                <a:spcPts val="600"/>
              </a:spcAft>
              <a:buFont typeface="Arial" panose="020B0604020202020204" pitchFamily="34" charset="0"/>
              <a:buChar char="•"/>
            </a:pPr>
            <a:endParaRPr lang="en-US" sz="1400" i="1">
              <a:solidFill>
                <a:srgbClr val="FFFFFF"/>
              </a:solidFill>
            </a:endParaRPr>
          </a:p>
          <a:p>
            <a:pPr indent="-228600">
              <a:lnSpc>
                <a:spcPct val="90000"/>
              </a:lnSpc>
              <a:spcAft>
                <a:spcPts val="600"/>
              </a:spcAft>
              <a:buFont typeface="Arial" panose="020B0604020202020204" pitchFamily="34" charset="0"/>
              <a:buChar char="•"/>
            </a:pPr>
            <a:endParaRPr lang="en-US" sz="1400" i="1">
              <a:solidFill>
                <a:srgbClr val="FFFFFF"/>
              </a:solidFill>
              <a:effectLst/>
            </a:endParaRPr>
          </a:p>
          <a:p>
            <a:pPr indent="-228600">
              <a:lnSpc>
                <a:spcPct val="90000"/>
              </a:lnSpc>
              <a:spcAft>
                <a:spcPts val="600"/>
              </a:spcAft>
              <a:buFont typeface="Arial" panose="020B0604020202020204" pitchFamily="34" charset="0"/>
              <a:buChar char="•"/>
            </a:pPr>
            <a:r>
              <a:rPr lang="en-US" sz="1400" i="1">
                <a:solidFill>
                  <a:srgbClr val="FFFFFF"/>
                </a:solidFill>
                <a:effectLst/>
              </a:rPr>
              <a:t>“the experience of personal involvement in a system or environment so that persons feel themselves to be an integral part of that system or environment” (</a:t>
            </a:r>
            <a:r>
              <a:rPr lang="en-US" sz="1400" i="1">
                <a:solidFill>
                  <a:srgbClr val="FFFFFF"/>
                </a:solidFill>
                <a:effectLst/>
                <a:hlinkClick r:id="rId11">
                  <a:extLst>
                    <a:ext uri="{A12FA001-AC4F-418D-AE19-62706E023703}">
                      <ahyp:hlinkClr xmlns:ahyp="http://schemas.microsoft.com/office/drawing/2018/hyperlinkcolor" val="tx"/>
                    </a:ext>
                  </a:extLst>
                </a:hlinkClick>
              </a:rPr>
              <a:t>Hagerty et al., 1992</a:t>
            </a:r>
            <a:r>
              <a:rPr lang="en-US" sz="1400" i="1">
                <a:solidFill>
                  <a:srgbClr val="FFFFFF"/>
                </a:solidFill>
                <a:effectLst/>
              </a:rPr>
              <a:t>, p. 173). </a:t>
            </a:r>
          </a:p>
          <a:p>
            <a:pPr indent="-228600">
              <a:lnSpc>
                <a:spcPct val="90000"/>
              </a:lnSpc>
              <a:spcAft>
                <a:spcPts val="600"/>
              </a:spcAft>
              <a:buFont typeface="Arial" panose="020B0604020202020204" pitchFamily="34" charset="0"/>
              <a:buChar char="•"/>
            </a:pPr>
            <a:endParaRPr lang="en-US" sz="1400" i="1">
              <a:solidFill>
                <a:srgbClr val="FFFFFF"/>
              </a:solidFill>
            </a:endParaRPr>
          </a:p>
          <a:p>
            <a:pPr indent="-228600">
              <a:lnSpc>
                <a:spcPct val="90000"/>
              </a:lnSpc>
              <a:spcAft>
                <a:spcPts val="600"/>
              </a:spcAft>
              <a:buFont typeface="Arial" panose="020B0604020202020204" pitchFamily="34" charset="0"/>
              <a:buChar char="•"/>
            </a:pPr>
            <a:endParaRPr lang="en-US" sz="1400" i="1">
              <a:solidFill>
                <a:srgbClr val="FFFFFF"/>
              </a:solidFill>
              <a:effectLst/>
            </a:endParaRPr>
          </a:p>
          <a:p>
            <a:pPr indent="-228600">
              <a:lnSpc>
                <a:spcPct val="90000"/>
              </a:lnSpc>
              <a:spcAft>
                <a:spcPts val="600"/>
              </a:spcAft>
              <a:buFont typeface="Arial" panose="020B0604020202020204" pitchFamily="34" charset="0"/>
              <a:buChar char="•"/>
            </a:pPr>
            <a:r>
              <a:rPr lang="en-US" sz="1400" i="1">
                <a:solidFill>
                  <a:srgbClr val="FFFFFF"/>
                </a:solidFill>
                <a:effectLst/>
              </a:rPr>
              <a:t>“According to </a:t>
            </a:r>
            <a:r>
              <a:rPr lang="en-US" sz="1400" i="1">
                <a:solidFill>
                  <a:srgbClr val="FFFFFF"/>
                </a:solidFill>
                <a:effectLst/>
                <a:hlinkClick r:id="rId12">
                  <a:extLst>
                    <a:ext uri="{A12FA001-AC4F-418D-AE19-62706E023703}">
                      <ahyp:hlinkClr xmlns:ahyp="http://schemas.microsoft.com/office/drawing/2018/hyperlinkcolor" val="tx"/>
                    </a:ext>
                  </a:extLst>
                </a:hlinkClick>
              </a:rPr>
              <a:t>Strayhorn (2019)</a:t>
            </a:r>
            <a:r>
              <a:rPr lang="en-US" sz="1400" i="1">
                <a:solidFill>
                  <a:srgbClr val="FFFFFF"/>
                </a:solidFill>
                <a:effectLst/>
              </a:rPr>
              <a:t>, the need for sense of belonging takes on heightened importance in (a) contexts someone experiences as foreign, unknown, or dissimilar, (b) developmental phases that are challenging or where an individual is extra vulnerable, such as (late) adolescence, and (c) contexts in which specific individuals are prone to feel marginalized or unwelcomed” (</a:t>
            </a:r>
            <a:r>
              <a:rPr lang="en-US" sz="1400" i="1">
                <a:solidFill>
                  <a:srgbClr val="FFFFFF"/>
                </a:solidFill>
                <a:effectLst/>
                <a:hlinkClick r:id="rId13">
                  <a:extLst>
                    <a:ext uri="{A12FA001-AC4F-418D-AE19-62706E023703}">
                      <ahyp:hlinkClr xmlns:ahyp="http://schemas.microsoft.com/office/drawing/2018/hyperlinkcolor" val="tx"/>
                    </a:ext>
                  </a:extLst>
                </a:hlinkClick>
              </a:rPr>
              <a:t>Anderman &amp; Freeman, 2004</a:t>
            </a:r>
            <a:r>
              <a:rPr lang="en-US" sz="1400" i="1">
                <a:solidFill>
                  <a:srgbClr val="FFFFFF"/>
                </a:solidFill>
                <a:effectLst/>
              </a:rPr>
              <a:t>; </a:t>
            </a:r>
            <a:r>
              <a:rPr lang="en-US" sz="1400" i="1">
                <a:solidFill>
                  <a:srgbClr val="FFFFFF"/>
                </a:solidFill>
                <a:effectLst/>
                <a:hlinkClick r:id="rId14">
                  <a:extLst>
                    <a:ext uri="{A12FA001-AC4F-418D-AE19-62706E023703}">
                      <ahyp:hlinkClr xmlns:ahyp="http://schemas.microsoft.com/office/drawing/2018/hyperlinkcolor" val="tx"/>
                    </a:ext>
                  </a:extLst>
                </a:hlinkClick>
              </a:rPr>
              <a:t>Maslow, 1962</a:t>
            </a:r>
            <a:r>
              <a:rPr lang="en-US" sz="1400" i="1">
                <a:solidFill>
                  <a:srgbClr val="FFFFFF"/>
                </a:solidFill>
                <a:effectLst/>
              </a:rPr>
              <a:t>; </a:t>
            </a:r>
            <a:r>
              <a:rPr lang="en-US" sz="1400" i="1">
                <a:solidFill>
                  <a:srgbClr val="FFFFFF"/>
                </a:solidFill>
                <a:effectLst/>
                <a:hlinkClick r:id="rId12">
                  <a:extLst>
                    <a:ext uri="{A12FA001-AC4F-418D-AE19-62706E023703}">
                      <ahyp:hlinkClr xmlns:ahyp="http://schemas.microsoft.com/office/drawing/2018/hyperlinkcolor" val="tx"/>
                    </a:ext>
                  </a:extLst>
                </a:hlinkClick>
              </a:rPr>
              <a:t>Strayhorn, 2019</a:t>
            </a:r>
            <a:r>
              <a:rPr lang="en-US" sz="1400" i="1">
                <a:solidFill>
                  <a:srgbClr val="FFFFFF"/>
                </a:solidFill>
                <a:effectLst/>
              </a:rPr>
              <a:t>)</a:t>
            </a:r>
          </a:p>
        </p:txBody>
      </p:sp>
    </p:spTree>
    <p:extLst>
      <p:ext uri="{BB962C8B-B14F-4D97-AF65-F5344CB8AC3E}">
        <p14:creationId xmlns:p14="http://schemas.microsoft.com/office/powerpoint/2010/main" val="213211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Frontiers | Arts-Based Research Approaches to Studying Mechanisms of Change  in the Creative Arts Therapies">
            <a:extLst>
              <a:ext uri="{FF2B5EF4-FFF2-40B4-BE49-F238E27FC236}">
                <a16:creationId xmlns:a16="http://schemas.microsoft.com/office/drawing/2014/main" id="{52376C4F-03F0-5E44-83C6-B68CEF61C84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023023" y="319617"/>
            <a:ext cx="4872277" cy="336186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54CFC949-BEB8-B443-9385-7A2423CB684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6296701" y="643467"/>
            <a:ext cx="5208946" cy="55710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D19B96C-DE5D-F848-9DFD-218D9B23CBD7}"/>
              </a:ext>
            </a:extLst>
          </p:cNvPr>
          <p:cNvSpPr txBox="1"/>
          <p:nvPr/>
        </p:nvSpPr>
        <p:spPr>
          <a:xfrm>
            <a:off x="7543800" y="4594860"/>
            <a:ext cx="237566" cy="369332"/>
          </a:xfrm>
          <a:prstGeom prst="rect">
            <a:avLst/>
          </a:prstGeom>
          <a:noFill/>
        </p:spPr>
        <p:txBody>
          <a:bodyPr wrap="none" rtlCol="0">
            <a:spAutoFit/>
          </a:bodyPr>
          <a:lstStyle/>
          <a:p>
            <a:pPr>
              <a:spcAft>
                <a:spcPts val="600"/>
              </a:spcAft>
            </a:pPr>
            <a:r>
              <a:rPr lang="en-US"/>
              <a:t> </a:t>
            </a:r>
          </a:p>
        </p:txBody>
      </p:sp>
      <p:sp>
        <p:nvSpPr>
          <p:cNvPr id="4" name="TextBox 3">
            <a:extLst>
              <a:ext uri="{FF2B5EF4-FFF2-40B4-BE49-F238E27FC236}">
                <a16:creationId xmlns:a16="http://schemas.microsoft.com/office/drawing/2014/main" id="{B8AAED49-0FEB-614A-A4D8-DE9F92E408A7}"/>
              </a:ext>
            </a:extLst>
          </p:cNvPr>
          <p:cNvSpPr txBox="1"/>
          <p:nvPr/>
        </p:nvSpPr>
        <p:spPr>
          <a:xfrm>
            <a:off x="1023024" y="3924300"/>
            <a:ext cx="5068454" cy="2585323"/>
          </a:xfrm>
          <a:prstGeom prst="rect">
            <a:avLst/>
          </a:prstGeom>
          <a:noFill/>
        </p:spPr>
        <p:txBody>
          <a:bodyPr wrap="square" rtlCol="0">
            <a:spAutoFit/>
          </a:bodyPr>
          <a:lstStyle/>
          <a:p>
            <a:pPr indent="-228600">
              <a:lnSpc>
                <a:spcPct val="90000"/>
              </a:lnSpc>
              <a:spcAft>
                <a:spcPts val="600"/>
              </a:spcAft>
              <a:buFont typeface="Arial" panose="020B0604020202020204" pitchFamily="34" charset="0"/>
              <a:buChar char="•"/>
            </a:pPr>
            <a:r>
              <a:rPr lang="en-US" sz="1800" b="1" i="1" dirty="0">
                <a:solidFill>
                  <a:schemeClr val="tx1">
                    <a:alpha val="80000"/>
                  </a:schemeClr>
                </a:solidFill>
                <a:effectLst/>
              </a:rPr>
              <a:t>“Art-based action research creates a space where participants can express tacit knowledge—those insights and emotions difficult to verbalize—through artistic means. This participatory approach enables individuals to engage deeply with social issues and personal experiences, fostering both individual and community development.” </a:t>
            </a:r>
            <a:r>
              <a:rPr lang="en-US" sz="1800" b="1" dirty="0">
                <a:solidFill>
                  <a:schemeClr val="tx1">
                    <a:alpha val="80000"/>
                  </a:schemeClr>
                </a:solidFill>
                <a:effectLst/>
              </a:rPr>
              <a:t>Jokela and </a:t>
            </a:r>
            <a:r>
              <a:rPr lang="en-US" sz="1800" b="1" dirty="0" err="1">
                <a:solidFill>
                  <a:schemeClr val="tx1">
                    <a:alpha val="80000"/>
                  </a:schemeClr>
                </a:solidFill>
                <a:effectLst/>
              </a:rPr>
              <a:t>Huhmarniemi</a:t>
            </a:r>
            <a:r>
              <a:rPr lang="en-US" sz="1800" b="1" dirty="0">
                <a:solidFill>
                  <a:schemeClr val="tx1">
                    <a:alpha val="80000"/>
                  </a:schemeClr>
                </a:solidFill>
                <a:effectLst/>
              </a:rPr>
              <a:t> (2008)</a:t>
            </a:r>
            <a:endParaRPr lang="en-US" sz="1800" b="1" i="1" dirty="0">
              <a:solidFill>
                <a:schemeClr val="tx1">
                  <a:alpha val="80000"/>
                </a:schemeClr>
              </a:solidFill>
              <a:effectLst/>
            </a:endParaRPr>
          </a:p>
        </p:txBody>
      </p:sp>
      <p:sp>
        <p:nvSpPr>
          <p:cNvPr id="5" name="TextBox 4">
            <a:extLst>
              <a:ext uri="{FF2B5EF4-FFF2-40B4-BE49-F238E27FC236}">
                <a16:creationId xmlns:a16="http://schemas.microsoft.com/office/drawing/2014/main" id="{A4400C52-A47B-8F41-A8C3-841109F8059C}"/>
              </a:ext>
            </a:extLst>
          </p:cNvPr>
          <p:cNvSpPr txBox="1"/>
          <p:nvPr/>
        </p:nvSpPr>
        <p:spPr>
          <a:xfrm>
            <a:off x="7297616" y="134951"/>
            <a:ext cx="4607169" cy="369332"/>
          </a:xfrm>
          <a:prstGeom prst="rect">
            <a:avLst/>
          </a:prstGeom>
          <a:noFill/>
        </p:spPr>
        <p:txBody>
          <a:bodyPr wrap="square" rtlCol="0">
            <a:spAutoFit/>
          </a:bodyPr>
          <a:lstStyle/>
          <a:p>
            <a:r>
              <a:rPr lang="en-US" dirty="0"/>
              <a:t>ABAR FRAMEWORKS</a:t>
            </a:r>
          </a:p>
        </p:txBody>
      </p:sp>
    </p:spTree>
    <p:extLst>
      <p:ext uri="{BB962C8B-B14F-4D97-AF65-F5344CB8AC3E}">
        <p14:creationId xmlns:p14="http://schemas.microsoft.com/office/powerpoint/2010/main" val="2709135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8260FAA-0E02-FA43-B2F3-3B67C5D93134}"/>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1238563" y="299509"/>
            <a:ext cx="3302785" cy="625898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12437D9-AAA5-5046-B37E-4467BF115DA0}"/>
              </a:ext>
            </a:extLst>
          </p:cNvPr>
          <p:cNvSpPr txBox="1"/>
          <p:nvPr/>
        </p:nvSpPr>
        <p:spPr>
          <a:xfrm>
            <a:off x="6392583" y="2645922"/>
            <a:ext cx="4434721" cy="3710427"/>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800" b="1" i="1" dirty="0">
                <a:solidFill>
                  <a:schemeClr val="tx1">
                    <a:alpha val="80000"/>
                  </a:schemeClr>
                </a:solidFill>
                <a:effectLst/>
              </a:rPr>
              <a:t> </a:t>
            </a:r>
          </a:p>
          <a:p>
            <a:pPr indent="-228600">
              <a:lnSpc>
                <a:spcPct val="90000"/>
              </a:lnSpc>
              <a:spcAft>
                <a:spcPts val="600"/>
              </a:spcAft>
              <a:buFont typeface="Arial" panose="020B0604020202020204" pitchFamily="34" charset="0"/>
              <a:buChar char="•"/>
            </a:pPr>
            <a:endParaRPr lang="en-US" sz="800" b="1" i="1" dirty="0">
              <a:solidFill>
                <a:schemeClr val="tx1">
                  <a:alpha val="80000"/>
                </a:schemeClr>
              </a:solidFill>
            </a:endParaRPr>
          </a:p>
          <a:p>
            <a:pPr>
              <a:lnSpc>
                <a:spcPct val="90000"/>
              </a:lnSpc>
              <a:spcAft>
                <a:spcPts val="600"/>
              </a:spcAft>
            </a:pPr>
            <a:r>
              <a:rPr lang="en-US" sz="2400" b="1" dirty="0">
                <a:solidFill>
                  <a:schemeClr val="tx1">
                    <a:alpha val="80000"/>
                  </a:schemeClr>
                </a:solidFill>
              </a:rPr>
              <a:t>METHOD 1: PHOTOVOICE</a:t>
            </a:r>
          </a:p>
          <a:p>
            <a:pPr indent="-228600">
              <a:lnSpc>
                <a:spcPct val="90000"/>
              </a:lnSpc>
              <a:spcAft>
                <a:spcPts val="600"/>
              </a:spcAft>
              <a:buFont typeface="Arial" panose="020B0604020202020204" pitchFamily="34" charset="0"/>
              <a:buChar char="•"/>
            </a:pPr>
            <a:endParaRPr lang="en-US" sz="800" b="1" i="1" dirty="0">
              <a:solidFill>
                <a:schemeClr val="tx1">
                  <a:alpha val="80000"/>
                </a:schemeClr>
              </a:solidFill>
            </a:endParaRPr>
          </a:p>
          <a:p>
            <a:pPr>
              <a:lnSpc>
                <a:spcPct val="90000"/>
              </a:lnSpc>
              <a:spcAft>
                <a:spcPts val="600"/>
              </a:spcAft>
            </a:pPr>
            <a:r>
              <a:rPr lang="en-US" sz="800" b="1" i="1" dirty="0">
                <a:solidFill>
                  <a:schemeClr val="tx1">
                    <a:alpha val="80000"/>
                  </a:schemeClr>
                </a:solidFill>
              </a:rPr>
              <a:t>“A</a:t>
            </a:r>
            <a:r>
              <a:rPr lang="en-US" sz="800" b="1" i="1" dirty="0">
                <a:solidFill>
                  <a:schemeClr val="tx1">
                    <a:alpha val="80000"/>
                  </a:schemeClr>
                </a:solidFill>
                <a:effectLst/>
              </a:rPr>
              <a:t> method including taking but also explaining photos, which is termed photovoice’ (Wang &amp; Burris, 1997).” </a:t>
            </a:r>
          </a:p>
          <a:p>
            <a:pPr indent="-228600">
              <a:lnSpc>
                <a:spcPct val="90000"/>
              </a:lnSpc>
              <a:spcAft>
                <a:spcPts val="600"/>
              </a:spcAft>
              <a:buFont typeface="Arial" panose="020B0604020202020204" pitchFamily="34" charset="0"/>
              <a:buChar char="•"/>
            </a:pPr>
            <a:endParaRPr lang="en-US" sz="800" b="1" i="1" dirty="0">
              <a:solidFill>
                <a:schemeClr val="tx1">
                  <a:alpha val="80000"/>
                </a:schemeClr>
              </a:solidFill>
            </a:endParaRPr>
          </a:p>
          <a:p>
            <a:pPr>
              <a:lnSpc>
                <a:spcPct val="90000"/>
              </a:lnSpc>
              <a:spcAft>
                <a:spcPts val="600"/>
              </a:spcAft>
            </a:pPr>
            <a:r>
              <a:rPr lang="en-US" sz="800" b="1" i="1" dirty="0">
                <a:solidFill>
                  <a:schemeClr val="tx1">
                    <a:alpha val="80000"/>
                  </a:schemeClr>
                </a:solidFill>
                <a:effectLst/>
              </a:rPr>
              <a:t>“What distinguishes photovoice is that it empowers participants by giving them the option to take photos and choose photos for further analysis giving them agency and voice over what is discussed, portrayed, and how (Wass et al., 2020).” </a:t>
            </a:r>
          </a:p>
          <a:p>
            <a:pPr indent="-228600">
              <a:lnSpc>
                <a:spcPct val="90000"/>
              </a:lnSpc>
              <a:spcAft>
                <a:spcPts val="600"/>
              </a:spcAft>
              <a:buFont typeface="Arial" panose="020B0604020202020204" pitchFamily="34" charset="0"/>
              <a:buChar char="•"/>
            </a:pPr>
            <a:endParaRPr lang="en-US" sz="800" b="1" i="1" dirty="0">
              <a:solidFill>
                <a:schemeClr val="tx1">
                  <a:alpha val="80000"/>
                </a:schemeClr>
              </a:solidFill>
            </a:endParaRPr>
          </a:p>
          <a:p>
            <a:pPr>
              <a:lnSpc>
                <a:spcPct val="90000"/>
              </a:lnSpc>
              <a:spcAft>
                <a:spcPts val="600"/>
              </a:spcAft>
            </a:pPr>
            <a:r>
              <a:rPr lang="en-US" sz="800" b="1" i="1" dirty="0">
                <a:solidFill>
                  <a:schemeClr val="tx1">
                    <a:alpha val="80000"/>
                  </a:schemeClr>
                </a:solidFill>
                <a:effectLst/>
              </a:rPr>
              <a:t>“The photovoice method facilitates access, knowledge, and assessment of group needs from their own perspective (Wang &amp; Burris, 1997), while promoting processes of sharing, inclusion, and empowerment (Wang &amp; Burris, 1994).”</a:t>
            </a:r>
          </a:p>
        </p:txBody>
      </p:sp>
      <p:sp>
        <p:nvSpPr>
          <p:cNvPr id="3" name="TextBox 2">
            <a:extLst>
              <a:ext uri="{FF2B5EF4-FFF2-40B4-BE49-F238E27FC236}">
                <a16:creationId xmlns:a16="http://schemas.microsoft.com/office/drawing/2014/main" id="{A94F2351-521C-224D-8109-D17AED089D75}"/>
              </a:ext>
            </a:extLst>
          </p:cNvPr>
          <p:cNvSpPr txBox="1"/>
          <p:nvPr/>
        </p:nvSpPr>
        <p:spPr>
          <a:xfrm>
            <a:off x="6464410" y="841247"/>
            <a:ext cx="4484536" cy="5340097"/>
          </a:xfrm>
          <a:prstGeom prst="rect">
            <a:avLst/>
          </a:prstGeom>
        </p:spPr>
        <p:txBody>
          <a:bodyPr vert="horz" lIns="91440" tIns="45720" rIns="91440" bIns="45720" rtlCol="0" anchor="ctr">
            <a:normAutofit/>
          </a:bodyPr>
          <a:lstStyle/>
          <a:p>
            <a:pPr marL="0" indent="-228600">
              <a:lnSpc>
                <a:spcPct val="90000"/>
              </a:lnSpc>
              <a:spcAft>
                <a:spcPts val="600"/>
              </a:spcAft>
              <a:buFont typeface="Arial" panose="020B0604020202020204" pitchFamily="34" charset="0"/>
              <a:buChar char="•"/>
            </a:pPr>
            <a:endParaRPr lang="en-US" b="1" dirty="0">
              <a:solidFill>
                <a:schemeClr val="tx2"/>
              </a:solidFill>
              <a:effectLst/>
            </a:endParaRPr>
          </a:p>
        </p:txBody>
      </p:sp>
    </p:spTree>
    <p:extLst>
      <p:ext uri="{BB962C8B-B14F-4D97-AF65-F5344CB8AC3E}">
        <p14:creationId xmlns:p14="http://schemas.microsoft.com/office/powerpoint/2010/main" val="2582383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93A1FC52-758E-D948-8F9F-8652D9730AD1}"/>
              </a:ext>
            </a:extLst>
          </p:cNvPr>
          <p:cNvPicPr>
            <a:picLocks noChangeAspect="1" noChangeArrowheads="1"/>
          </p:cNvPicPr>
          <p:nvPr/>
        </p:nvPicPr>
        <p:blipFill>
          <a:blip r:embed="rId3" cstate="screen">
            <a:alphaModFix amt="60000"/>
            <a:extLst>
              <a:ext uri="{28A0092B-C50C-407E-A947-70E740481C1C}">
                <a14:useLocalDpi xmlns:a14="http://schemas.microsoft.com/office/drawing/2010/main"/>
              </a:ext>
            </a:extLst>
          </a:blip>
          <a:srcRect/>
          <a:stretch/>
        </p:blipFill>
        <p:spPr bwMode="auto">
          <a:xfrm>
            <a:off x="182530" y="178200"/>
            <a:ext cx="11826940" cy="6501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06A9EB-26A7-F941-8BD8-7D20D743CED0}"/>
              </a:ext>
            </a:extLst>
          </p:cNvPr>
          <p:cNvSpPr txBox="1"/>
          <p:nvPr/>
        </p:nvSpPr>
        <p:spPr>
          <a:xfrm>
            <a:off x="1128712" y="5000625"/>
            <a:ext cx="9772651" cy="1500187"/>
          </a:xfrm>
          <a:prstGeom prst="rect">
            <a:avLst/>
          </a:prstGeom>
        </p:spPr>
        <p:txBody>
          <a:bodyPr vert="horz" lIns="91440" tIns="45720" rIns="91440" bIns="45720" rtlCol="0">
            <a:normAutofit fontScale="70000" lnSpcReduction="20000"/>
          </a:bodyPr>
          <a:lstStyle/>
          <a:p>
            <a:pPr indent="-228600">
              <a:lnSpc>
                <a:spcPct val="90000"/>
              </a:lnSpc>
              <a:spcAft>
                <a:spcPts val="600"/>
              </a:spcAft>
              <a:buFont typeface="Arial" panose="020B0604020202020204" pitchFamily="34" charset="0"/>
              <a:buChar char="•"/>
            </a:pPr>
            <a:r>
              <a:rPr lang="en-US" sz="1300" b="1" i="1" dirty="0">
                <a:solidFill>
                  <a:srgbClr val="FFFFFF"/>
                </a:solidFill>
              </a:rPr>
              <a:t>METHOD 2: METAPHORICAL SELF PORTRAIT </a:t>
            </a:r>
          </a:p>
          <a:p>
            <a:pPr indent="-228600">
              <a:lnSpc>
                <a:spcPct val="90000"/>
              </a:lnSpc>
              <a:spcAft>
                <a:spcPts val="600"/>
              </a:spcAft>
              <a:buFont typeface="Arial" panose="020B0604020202020204" pitchFamily="34" charset="0"/>
              <a:buChar char="•"/>
            </a:pPr>
            <a:r>
              <a:rPr lang="en-US" sz="1300" b="1" i="1" dirty="0">
                <a:solidFill>
                  <a:srgbClr val="FFFFFF"/>
                </a:solidFill>
              </a:rPr>
              <a:t>“V</a:t>
            </a:r>
            <a:r>
              <a:rPr lang="en-US" sz="1300" b="1" i="1" dirty="0">
                <a:solidFill>
                  <a:srgbClr val="FFFFFF"/>
                </a:solidFill>
                <a:effectLst/>
              </a:rPr>
              <a:t>isual research methodologies has disproportionately </a:t>
            </a:r>
            <a:r>
              <a:rPr lang="en-US" sz="1300" b="1" i="1" dirty="0" err="1">
                <a:solidFill>
                  <a:srgbClr val="FFFFFF"/>
                </a:solidFill>
                <a:effectLst/>
              </a:rPr>
              <a:t>favoured</a:t>
            </a:r>
            <a:r>
              <a:rPr lang="en-US" sz="1300" b="1" i="1" dirty="0">
                <a:solidFill>
                  <a:srgbClr val="FFFFFF"/>
                </a:solidFill>
                <a:effectLst/>
              </a:rPr>
              <a:t> </a:t>
            </a:r>
            <a:r>
              <a:rPr lang="en-US" sz="1300" b="1" i="1" dirty="0" err="1">
                <a:solidFill>
                  <a:srgbClr val="FFFFFF"/>
                </a:solidFill>
                <a:effectLst/>
              </a:rPr>
              <a:t>digitalised</a:t>
            </a:r>
            <a:r>
              <a:rPr lang="en-US" sz="1300" b="1" i="1" dirty="0">
                <a:solidFill>
                  <a:srgbClr val="FFFFFF"/>
                </a:solidFill>
                <a:effectLst/>
              </a:rPr>
              <a:t> developments in photographic and video tools over, what now seems to be, the old ‘tradition’ of drawing. (Wang 2007) Where photovoice and digital storytelling have ushered a new ‘way of thinking’ – a reconceptualization – and practical ‘know how’ among qualitative practitioners working with children and young people."</a:t>
            </a:r>
          </a:p>
          <a:p>
            <a:pPr indent="-228600">
              <a:lnSpc>
                <a:spcPct val="90000"/>
              </a:lnSpc>
              <a:spcAft>
                <a:spcPts val="600"/>
              </a:spcAft>
              <a:buFont typeface="Arial" panose="020B0604020202020204" pitchFamily="34" charset="0"/>
              <a:buChar char="•"/>
            </a:pPr>
            <a:endParaRPr lang="en-US" sz="1300" b="1" i="1" dirty="0">
              <a:solidFill>
                <a:srgbClr val="FFFFFF"/>
              </a:solidFill>
            </a:endParaRPr>
          </a:p>
          <a:p>
            <a:pPr indent="-228600">
              <a:lnSpc>
                <a:spcPct val="90000"/>
              </a:lnSpc>
              <a:spcAft>
                <a:spcPts val="600"/>
              </a:spcAft>
              <a:buFont typeface="Arial" panose="020B0604020202020204" pitchFamily="34" charset="0"/>
              <a:buChar char="•"/>
            </a:pPr>
            <a:r>
              <a:rPr lang="en-US" sz="1300" b="1" i="1" dirty="0">
                <a:solidFill>
                  <a:srgbClr val="FFFFFF"/>
                </a:solidFill>
              </a:rPr>
              <a:t>“T</a:t>
            </a:r>
            <a:r>
              <a:rPr lang="en-US" sz="1300" b="1" i="1" dirty="0">
                <a:solidFill>
                  <a:srgbClr val="FFFFFF"/>
                </a:solidFill>
                <a:effectLst/>
              </a:rPr>
              <a:t>his practice thus has the transformational potential to facilitate and/or reinforce one’s internal locus of control, that is the degree to which someone psychologically attributes (and feels like they have) control, management, self-governance and authorship over the narration of their lived-realities. As opposed to, an external locus of control where attribution is located within external considerations, beyond the hands and control of the individual self (Bandura 2001).”</a:t>
            </a:r>
          </a:p>
          <a:p>
            <a:pPr indent="-228600">
              <a:lnSpc>
                <a:spcPct val="90000"/>
              </a:lnSpc>
              <a:spcAft>
                <a:spcPts val="600"/>
              </a:spcAft>
              <a:buFont typeface="Arial" panose="020B0604020202020204" pitchFamily="34" charset="0"/>
              <a:buChar char="•"/>
            </a:pPr>
            <a:endParaRPr lang="en-US" sz="1300" b="1" i="1" dirty="0">
              <a:solidFill>
                <a:srgbClr val="FFFFFF"/>
              </a:solidFill>
            </a:endParaRPr>
          </a:p>
          <a:p>
            <a:pPr indent="-228600">
              <a:lnSpc>
                <a:spcPct val="90000"/>
              </a:lnSpc>
              <a:spcAft>
                <a:spcPts val="600"/>
              </a:spcAft>
              <a:buFont typeface="Arial" panose="020B0604020202020204" pitchFamily="34" charset="0"/>
              <a:buChar char="•"/>
            </a:pPr>
            <a:r>
              <a:rPr lang="en-US" sz="1300" b="1" i="1" dirty="0">
                <a:solidFill>
                  <a:srgbClr val="FFFFFF"/>
                </a:solidFill>
                <a:effectLst/>
              </a:rPr>
              <a:t>“The practice of drawing, in a participatory context, empowers and psychologically nourishes the child and-adult-drawer with self-efficacy.”</a:t>
            </a:r>
          </a:p>
        </p:txBody>
      </p:sp>
    </p:spTree>
    <p:extLst>
      <p:ext uri="{BB962C8B-B14F-4D97-AF65-F5344CB8AC3E}">
        <p14:creationId xmlns:p14="http://schemas.microsoft.com/office/powerpoint/2010/main" val="3334668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EC82264E-4E2C-AC48-8F13-33A5C275551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3974"/>
            <a:ext cx="12194777" cy="67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20225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R HARPER Action Research Project Presentation 2025" id="{9E8E0DD8-2AB4-984F-8DED-B049EBBBC2E8}" vid="{45974EA9-7884-A343-94FF-249C331786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3101</TotalTime>
  <Words>6672</Words>
  <Application>Microsoft Macintosh PowerPoint</Application>
  <PresentationFormat>Widescreen</PresentationFormat>
  <Paragraphs>403</Paragraphs>
  <Slides>19</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Calibri</vt:lpstr>
      <vt:lpstr>MS Shell Dlg 2</vt:lpstr>
      <vt:lpstr>MuseoSans</vt:lpstr>
      <vt:lpstr>Roboto</vt:lpstr>
      <vt:lpstr>Times New Roman</vt:lpstr>
      <vt:lpstr>Wingdings</vt:lpstr>
      <vt:lpstr>Wingdings 3</vt:lpstr>
      <vt:lpstr>Madison</vt:lpstr>
      <vt:lpstr>“‘belonging’,belongingness, ‘university belonging’, ‘emotional belonging’, ‘social belonging’”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“‘belonging’, ‘university belonging’, ‘social belonging’”</dc:title>
  <dc:creator>Rebecca Harper</dc:creator>
  <cp:lastModifiedBy>Rebecca Harper</cp:lastModifiedBy>
  <cp:revision>31</cp:revision>
  <dcterms:created xsi:type="dcterms:W3CDTF">2025-01-12T17:33:27Z</dcterms:created>
  <dcterms:modified xsi:type="dcterms:W3CDTF">2025-01-14T21:15:17Z</dcterms:modified>
</cp:coreProperties>
</file>